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 id="2147483721" r:id="rId2"/>
    <p:sldMasterId id="2147483755" r:id="rId3"/>
    <p:sldMasterId id="2147483782" r:id="rId4"/>
  </p:sldMasterIdLst>
  <p:notesMasterIdLst>
    <p:notesMasterId r:id="rId36"/>
  </p:notesMasterIdLst>
  <p:sldIdLst>
    <p:sldId id="2098" r:id="rId5"/>
    <p:sldId id="344" r:id="rId6"/>
    <p:sldId id="668" r:id="rId7"/>
    <p:sldId id="2099" r:id="rId8"/>
    <p:sldId id="2100" r:id="rId9"/>
    <p:sldId id="2101" r:id="rId10"/>
    <p:sldId id="2102" r:id="rId11"/>
    <p:sldId id="2104" r:id="rId12"/>
    <p:sldId id="348" r:id="rId13"/>
    <p:sldId id="2105" r:id="rId14"/>
    <p:sldId id="1346" r:id="rId15"/>
    <p:sldId id="2106" r:id="rId16"/>
    <p:sldId id="2107" r:id="rId17"/>
    <p:sldId id="2108" r:id="rId18"/>
    <p:sldId id="2109" r:id="rId19"/>
    <p:sldId id="4640" r:id="rId20"/>
    <p:sldId id="4664" r:id="rId21"/>
    <p:sldId id="4641" r:id="rId22"/>
    <p:sldId id="4643" r:id="rId23"/>
    <p:sldId id="4644" r:id="rId24"/>
    <p:sldId id="4645" r:id="rId25"/>
    <p:sldId id="4663" r:id="rId26"/>
    <p:sldId id="4646" r:id="rId27"/>
    <p:sldId id="4655" r:id="rId28"/>
    <p:sldId id="4656" r:id="rId29"/>
    <p:sldId id="4657" r:id="rId30"/>
    <p:sldId id="4647" r:id="rId31"/>
    <p:sldId id="4648" r:id="rId32"/>
    <p:sldId id="4649" r:id="rId33"/>
    <p:sldId id="719" r:id="rId34"/>
    <p:sldId id="270" r:id="rId35"/>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521415D9-36F7-43E2-AB2F-B90AF26B5E84}">
      <p14:sectionLst xmlns:p14="http://schemas.microsoft.com/office/powerpoint/2010/main">
        <p14:section name="Default Section" id="{3CDB3D58-E685-461F-9F8F-06BA3D7B2AF1}">
          <p14:sldIdLst>
            <p14:sldId id="2098"/>
            <p14:sldId id="344"/>
            <p14:sldId id="668"/>
            <p14:sldId id="2099"/>
            <p14:sldId id="2100"/>
            <p14:sldId id="2101"/>
            <p14:sldId id="2102"/>
            <p14:sldId id="2104"/>
            <p14:sldId id="348"/>
            <p14:sldId id="2105"/>
            <p14:sldId id="1346"/>
            <p14:sldId id="2106"/>
            <p14:sldId id="2107"/>
            <p14:sldId id="2108"/>
            <p14:sldId id="2109"/>
          </p14:sldIdLst>
        </p14:section>
        <p14:section name="Ex#2" id="{C136FF59-49CD-4392-A7F9-E36BA12EA081}">
          <p14:sldIdLst>
            <p14:sldId id="4640"/>
            <p14:sldId id="4664"/>
            <p14:sldId id="4641"/>
            <p14:sldId id="4643"/>
            <p14:sldId id="4644"/>
            <p14:sldId id="4645"/>
            <p14:sldId id="4663"/>
            <p14:sldId id="4646"/>
            <p14:sldId id="4655"/>
            <p14:sldId id="4656"/>
            <p14:sldId id="4657"/>
            <p14:sldId id="4647"/>
            <p14:sldId id="4648"/>
            <p14:sldId id="4649"/>
            <p14:sldId id="719"/>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83737" autoAdjust="0"/>
  </p:normalViewPr>
  <p:slideViewPr>
    <p:cSldViewPr snapToGrid="0" snapToObjects="1">
      <p:cViewPr varScale="1">
        <p:scale>
          <a:sx n="80" d="100"/>
          <a:sy n="80" d="100"/>
        </p:scale>
        <p:origin x="2208" y="184"/>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686603D-B62B-4661-9794-DDBA2F6D98E4}" type="datetimeFigureOut">
              <a:rPr lang="en-US" smtClean="0"/>
              <a:t>5/12/2022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295AC98-0155-4D76-BE92-1928553507DF}" type="slidenum">
              <a:rPr lang="en-US" smtClean="0"/>
              <a:t>‹#›</a:t>
            </a:fld>
            <a:endParaRPr lang="en-US"/>
          </a:p>
        </p:txBody>
      </p:sp>
    </p:spTree>
    <p:extLst>
      <p:ext uri="{BB962C8B-B14F-4D97-AF65-F5344CB8AC3E}">
        <p14:creationId xmlns:p14="http://schemas.microsoft.com/office/powerpoint/2010/main" val="276319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242575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91250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3212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30</a:t>
            </a:fld>
            <a:endParaRPr lang="en-US" dirty="0"/>
          </a:p>
        </p:txBody>
      </p:sp>
    </p:spTree>
    <p:extLst>
      <p:ext uri="{BB962C8B-B14F-4D97-AF65-F5344CB8AC3E}">
        <p14:creationId xmlns:p14="http://schemas.microsoft.com/office/powerpoint/2010/main" val="1926153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31</a:t>
            </a:fld>
            <a:endParaRPr lang="en-US" dirty="0"/>
          </a:p>
        </p:txBody>
      </p:sp>
    </p:spTree>
    <p:extLst>
      <p:ext uri="{BB962C8B-B14F-4D97-AF65-F5344CB8AC3E}">
        <p14:creationId xmlns:p14="http://schemas.microsoft.com/office/powerpoint/2010/main" val="27826858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17807F-D435-3748-B68A-6F2BCBE2BDE8}"/>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5B9D1C1-137F-2449-9605-5A885723D229}"/>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D015B7FF-8AE1-7840-8A12-38421A00C9B1}"/>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724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F0B7D13D-E750-F24C-98D8-229475F706DD}"/>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1BCFEA89-A612-6146-AED8-9EEC1242D8E1}"/>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94C9D970-D9E8-9B45-8D42-631009789964}"/>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256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1291504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588EFD-3867-4B74-B2ED-1BC76C3887D9}"/>
              </a:ext>
            </a:extLst>
          </p:cNvPr>
          <p:cNvSpPr/>
          <p:nvPr userDrawn="1"/>
        </p:nvSpPr>
        <p:spPr bwMode="auto">
          <a:xfrm>
            <a:off x="6663192" y="0"/>
            <a:ext cx="5528807"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Rectangle 1">
            <a:extLst>
              <a:ext uri="{FF2B5EF4-FFF2-40B4-BE49-F238E27FC236}">
                <a16:creationId xmlns:a16="http://schemas.microsoft.com/office/drawing/2014/main" id="{3126C691-FF3E-4C9E-AA4F-511E45D3558D}"/>
              </a:ext>
            </a:extLst>
          </p:cNvPr>
          <p:cNvSpPr/>
          <p:nvPr userDrawn="1"/>
        </p:nvSpPr>
        <p:spPr bwMode="auto">
          <a:xfrm>
            <a:off x="-1" y="0"/>
            <a:ext cx="6854891" cy="6858000"/>
          </a:xfrm>
          <a:prstGeom prst="rect">
            <a:avLst/>
          </a:prstGeom>
          <a:solidFill>
            <a:schemeClr val="bg1"/>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4" name="Picture 3" descr="Logo&#10;&#10;Description automatically generated">
            <a:extLst>
              <a:ext uri="{FF2B5EF4-FFF2-40B4-BE49-F238E27FC236}">
                <a16:creationId xmlns:a16="http://schemas.microsoft.com/office/drawing/2014/main" id="{20764D69-2D2E-40DE-A3F5-D35C0EA8E37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539849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245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12391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3015164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2179175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4966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1420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96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3680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79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3657600" cy="1371600"/>
          </a:xfrm>
        </p:spPr>
        <p:txBody>
          <a:bodyPr>
            <a:normAutofit/>
          </a:bodyPr>
          <a:lstStyle>
            <a:lvl1pPr>
              <a:defRPr sz="28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5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9363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3657600" cy="1371600"/>
          </a:xfrm>
        </p:spPr>
        <p:txBody>
          <a:bodyPr>
            <a:normAutofit/>
          </a:bodyPr>
          <a:lstStyle>
            <a:lvl1pPr>
              <a:defRPr sz="280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0038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39DDDB9-0B73-1E44-B1A2-17EEF5C029C3}"/>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45B68FD-3160-4147-B521-2413465A7020}"/>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6116FA75-70EB-584C-BDEE-2E88DBB5EE8C}"/>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288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12730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42094084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pic>
        <p:nvPicPr>
          <p:cNvPr id="9" name="Picture 8">
            <a:extLst>
              <a:ext uri="{FF2B5EF4-FFF2-40B4-BE49-F238E27FC236}">
                <a16:creationId xmlns:a16="http://schemas.microsoft.com/office/drawing/2014/main" id="{B1EC5033-46F4-4167-8490-93EEE066524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
        <p:nvSpPr>
          <p:cNvPr id="5" name="TextBox 4"/>
          <p:cNvSpPr txBox="1"/>
          <p:nvPr/>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spTree>
    <p:extLst>
      <p:ext uri="{BB962C8B-B14F-4D97-AF65-F5344CB8AC3E}">
        <p14:creationId xmlns:p14="http://schemas.microsoft.com/office/powerpoint/2010/main" val="36637213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5217338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05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D043BC-7F9D-49A1-BDD7-F31FDFD03993}"/>
              </a:ext>
            </a:extLst>
          </p:cNvPr>
          <p:cNvSpPr/>
          <p:nvPr userDrawn="1"/>
        </p:nvSpPr>
        <p:spPr bwMode="auto">
          <a:xfrm>
            <a:off x="6646998" y="0"/>
            <a:ext cx="5545001"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9" name="Rectangle 18">
            <a:extLst>
              <a:ext uri="{FF2B5EF4-FFF2-40B4-BE49-F238E27FC236}">
                <a16:creationId xmlns:a16="http://schemas.microsoft.com/office/drawing/2014/main" id="{A60F1AF6-73F9-4E4F-BD45-1E9DEED10C45}"/>
              </a:ext>
            </a:extLst>
          </p:cNvPr>
          <p:cNvSpPr/>
          <p:nvPr userDrawn="1"/>
        </p:nvSpPr>
        <p:spPr bwMode="auto">
          <a:xfrm>
            <a:off x="-4360" y="0"/>
            <a:ext cx="6854891" cy="6858000"/>
          </a:xfrm>
          <a:prstGeom prst="rect">
            <a:avLst/>
          </a:prstGeom>
          <a:solidFill>
            <a:srgbClr val="262626"/>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20" name="Picture 19" descr="Logo&#10;&#10;Description automatically generated">
            <a:extLst>
              <a:ext uri="{FF2B5EF4-FFF2-40B4-BE49-F238E27FC236}">
                <a16:creationId xmlns:a16="http://schemas.microsoft.com/office/drawing/2014/main" id="{40463C59-2C18-4F9C-8C5E-3D80A35E9F5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80195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474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0401738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911780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552592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3785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4179386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2928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9580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82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08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412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1330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89F7783-0753-EA47-B9B4-1DB3661601D0}"/>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9A35EF21-5163-AC47-8E28-086078B7F885}"/>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5C663092-08FC-0D44-82D3-8B7F5992248A}"/>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9277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2093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38840669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7" name="TextBox 6">
            <a:extLst>
              <a:ext uri="{FF2B5EF4-FFF2-40B4-BE49-F238E27FC236}">
                <a16:creationId xmlns:a16="http://schemas.microsoft.com/office/drawing/2014/main" id="{38CF3EA5-4F41-4581-9358-CC045EEE3DAA}"/>
              </a:ext>
            </a:extLst>
          </p:cNvPr>
          <p:cNvSpPr txBox="1"/>
          <p:nvPr userDrawn="1"/>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pic>
        <p:nvPicPr>
          <p:cNvPr id="5" name="Picture 4">
            <a:extLst>
              <a:ext uri="{FF2B5EF4-FFF2-40B4-BE49-F238E27FC236}">
                <a16:creationId xmlns:a16="http://schemas.microsoft.com/office/drawing/2014/main" id="{BA9683BA-0DA9-5441-8A02-AD246C936F6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Tree>
    <p:extLst>
      <p:ext uri="{BB962C8B-B14F-4D97-AF65-F5344CB8AC3E}">
        <p14:creationId xmlns:p14="http://schemas.microsoft.com/office/powerpoint/2010/main" val="3429484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1658731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Chauncey Star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01F85A-9404-BF43-A3C6-0C1809C6DC32}"/>
              </a:ext>
            </a:extLst>
          </p:cNvPr>
          <p:cNvGrpSpPr/>
          <p:nvPr userDrawn="1"/>
        </p:nvGrpSpPr>
        <p:grpSpPr>
          <a:xfrm>
            <a:off x="0" y="76560"/>
            <a:ext cx="12192000" cy="6616597"/>
            <a:chOff x="0" y="76560"/>
            <a:chExt cx="12192000" cy="6616597"/>
          </a:xfrm>
        </p:grpSpPr>
        <p:sp>
          <p:nvSpPr>
            <p:cNvPr id="3" name="Rectangle 2">
              <a:extLst>
                <a:ext uri="{FF2B5EF4-FFF2-40B4-BE49-F238E27FC236}">
                  <a16:creationId xmlns:a16="http://schemas.microsoft.com/office/drawing/2014/main" id="{9CDB1B51-7C4C-5B4B-9280-88440A81114C}"/>
                </a:ext>
              </a:extLst>
            </p:cNvPr>
            <p:cNvSpPr/>
            <p:nvPr/>
          </p:nvSpPr>
          <p:spPr bwMode="auto">
            <a:xfrm>
              <a:off x="0" y="76560"/>
              <a:ext cx="12192000" cy="6616597"/>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1B35EA3C-FD85-344B-8DB4-C1D93F25A0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76560"/>
              <a:ext cx="7415945" cy="6616596"/>
            </a:xfrm>
            <a:prstGeom prst="rect">
              <a:avLst/>
            </a:prstGeom>
          </p:spPr>
        </p:pic>
        <p:pic>
          <p:nvPicPr>
            <p:cNvPr id="5" name="Picture 4">
              <a:extLst>
                <a:ext uri="{FF2B5EF4-FFF2-40B4-BE49-F238E27FC236}">
                  <a16:creationId xmlns:a16="http://schemas.microsoft.com/office/drawing/2014/main" id="{0F24FAA8-8F76-694F-B229-201C603FF8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655" t="44623" r="13652" b="30158"/>
            <a:stretch/>
          </p:blipFill>
          <p:spPr>
            <a:xfrm>
              <a:off x="5104435" y="2118167"/>
              <a:ext cx="6088284" cy="2083443"/>
            </a:xfrm>
            <a:prstGeom prst="rect">
              <a:avLst/>
            </a:prstGeom>
          </p:spPr>
        </p:pic>
      </p:grpSp>
    </p:spTree>
    <p:extLst>
      <p:ext uri="{BB962C8B-B14F-4D97-AF65-F5344CB8AC3E}">
        <p14:creationId xmlns:p14="http://schemas.microsoft.com/office/powerpoint/2010/main" val="2474764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4192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689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6.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7.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20.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7.sv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6.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 id="2147483754" r:id="rId25"/>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8A36EA-E727-4BFB-B7E2-7FDEBDE10560}"/>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533578" y="6719007"/>
            <a:ext cx="570318" cy="110658"/>
          </a:xfrm>
          <a:prstGeom prst="rect">
            <a:avLst/>
          </a:prstGeom>
        </p:spPr>
      </p:pic>
      <p:pic>
        <p:nvPicPr>
          <p:cNvPr id="3" name="Picture 2">
            <a:extLst>
              <a:ext uri="{FF2B5EF4-FFF2-40B4-BE49-F238E27FC236}">
                <a16:creationId xmlns:a16="http://schemas.microsoft.com/office/drawing/2014/main" id="{3AB9E1B0-E77C-4D1D-B6F6-57C258A91002}"/>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13415" t="38573" r="10750" b="30273"/>
          <a:stretch/>
        </p:blipFill>
        <p:spPr>
          <a:xfrm>
            <a:off x="9966960" y="0"/>
            <a:ext cx="2225040" cy="914082"/>
          </a:xfrm>
          <a:prstGeom prst="rect">
            <a:avLst/>
          </a:prstGeom>
        </p:spPr>
      </p:pic>
    </p:spTree>
    <p:extLst>
      <p:ext uri="{BB962C8B-B14F-4D97-AF65-F5344CB8AC3E}">
        <p14:creationId xmlns:p14="http://schemas.microsoft.com/office/powerpoint/2010/main" val="1023286830"/>
      </p:ext>
    </p:extLst>
  </p:cSld>
  <p:clrMap bg1="lt1" tx1="dk1" bg2="lt2" tx2="dk2" accent1="accent1" accent2="accent2" accent3="accent3" accent4="accent4" accent5="accent5" accent6="accent6" hlink="hlink" folHlink="folHlink"/>
  <p:sldLayoutIdLst>
    <p:sldLayoutId id="2147483756"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59"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1533578" y="6719007"/>
            <a:ext cx="570318" cy="110658"/>
          </a:xfrm>
          <a:prstGeom prst="rect">
            <a:avLst/>
          </a:prstGeom>
        </p:spPr>
      </p:pic>
      <p:sp>
        <p:nvSpPr>
          <p:cNvPr id="10" name="Rectangle 5">
            <a:extLst>
              <a:ext uri="{FF2B5EF4-FFF2-40B4-BE49-F238E27FC236}">
                <a16:creationId xmlns:a16="http://schemas.microsoft.com/office/drawing/2014/main" id="{23236C5F-03E7-49C0-BB2F-7220E04B6531}"/>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3" name="Picture 12">
            <a:extLst>
              <a:ext uri="{FF2B5EF4-FFF2-40B4-BE49-F238E27FC236}">
                <a16:creationId xmlns:a16="http://schemas.microsoft.com/office/drawing/2014/main" id="{1DCFB247-D4AA-47A6-82AE-A4C69DACC5C6}"/>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13415" t="40106" r="10750" b="28686"/>
          <a:stretch/>
        </p:blipFill>
        <p:spPr>
          <a:xfrm>
            <a:off x="9966959" y="-1585"/>
            <a:ext cx="2225041" cy="915667"/>
          </a:xfrm>
          <a:prstGeom prst="rect">
            <a:avLst/>
          </a:prstGeom>
        </p:spPr>
      </p:pic>
    </p:spTree>
    <p:extLst>
      <p:ext uri="{BB962C8B-B14F-4D97-AF65-F5344CB8AC3E}">
        <p14:creationId xmlns:p14="http://schemas.microsoft.com/office/powerpoint/2010/main" val="2836871571"/>
      </p:ext>
    </p:extLst>
  </p:cSld>
  <p:clrMap bg1="lt1" tx1="dk1" bg2="lt2" tx2="dk2" accent1="accent1" accent2="accent2" accent3="accent3" accent4="accent4" accent5="accent5" accent6="accent6" hlink="hlink" folHlink="folHlink"/>
  <p:sldLayoutIdLst>
    <p:sldLayoutId id="2147483783"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1.xml"/><Relationship Id="rId4" Type="http://schemas.openxmlformats.org/officeDocument/2006/relationships/hyperlink" Target="https://github.com/PauloRadatz/py-dss-interface-exampl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n4papbQWp28&amp;t=17s" TargetMode="External"/><Relationship Id="rId2" Type="http://schemas.openxmlformats.org/officeDocument/2006/relationships/hyperlink" Target="https://www.epri.com/research/products/000000003002019750" TargetMode="External"/><Relationship Id="rId1" Type="http://schemas.openxmlformats.org/officeDocument/2006/relationships/slideLayout" Target="../slideLayouts/slideLayout51.xml"/><Relationship Id="rId5" Type="http://schemas.openxmlformats.org/officeDocument/2006/relationships/hyperlink" Target="https://www.epri.com/research/products/000000003002021527" TargetMode="External"/><Relationship Id="rId4" Type="http://schemas.openxmlformats.org/officeDocument/2006/relationships/hyperlink" Target="https://www.epri.com/research/products/00000000300202308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hyperlink" Target="https://www.epri.com/events/C97292AF-0790-4514-B9DF-CCEF80D685E1" TargetMode="External"/><Relationship Id="rId2" Type="http://schemas.openxmlformats.org/officeDocument/2006/relationships/hyperlink" Target="https://www.epri.com/events/FB4CF76B-D97D-44CC-9523-4C9243381BD1" TargetMode="External"/><Relationship Id="rId1" Type="http://schemas.openxmlformats.org/officeDocument/2006/relationships/slideLayout" Target="../slideLayouts/slideLayout5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QRnpLuMipFs&amp;list=PLhdRxvt3nJ8zlzp6b_-7s3_YwwlunTNRC" TargetMode="External"/><Relationship Id="rId2" Type="http://schemas.openxmlformats.org/officeDocument/2006/relationships/hyperlink" Target="https://www.youtube.com/watch?v=7ATNVI3Cghs&amp;list=PLhdRxvt3nJ8yZH-xVuE-4mifMHRlJK2n3" TargetMode="External"/><Relationship Id="rId1" Type="http://schemas.openxmlformats.org/officeDocument/2006/relationships/slideLayout" Target="../slideLayouts/slideLayout51.xml"/><Relationship Id="rId4" Type="http://schemas.openxmlformats.org/officeDocument/2006/relationships/hyperlink" Target="https://www.youtube.com/channel/UCGe58SDH3Iq-EGvnxEOuWaQ/featur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hyperlink" Target="https://spectrum.ieee.org/top-programming-languages/#toggle-gdpr" TargetMode="External"/><Relationship Id="rId2" Type="http://schemas.openxmlformats.org/officeDocument/2006/relationships/image" Target="../media/image28.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3FEEAAD0-23D7-446B-9DEB-8395B130EE55}"/>
              </a:ext>
            </a:extLst>
          </p:cNvPr>
          <p:cNvSpPr>
            <a:spLocks noGrp="1"/>
          </p:cNvSpPr>
          <p:nvPr>
            <p:ph type="subTitle" sz="quarter" idx="1"/>
          </p:nvPr>
        </p:nvSpPr>
        <p:spPr/>
        <p:txBody>
          <a:bodyPr/>
          <a:lstStyle/>
          <a:p>
            <a:r>
              <a:rPr lang="en-US" dirty="0">
                <a:latin typeface="Arial" panose="020B0604020202020204" pitchFamily="34" charset="0"/>
                <a:cs typeface="Arial" panose="020B0604020202020204" pitchFamily="34" charset="0"/>
              </a:rPr>
              <a:t>Paulo Radatz</a:t>
            </a:r>
          </a:p>
          <a:p>
            <a:r>
              <a:rPr lang="en-US" dirty="0">
                <a:latin typeface="Arial" panose="020B0604020202020204" pitchFamily="34" charset="0"/>
                <a:cs typeface="Arial" panose="020B0604020202020204" pitchFamily="34" charset="0"/>
              </a:rPr>
              <a:t>Engineer Scientist II</a:t>
            </a:r>
          </a:p>
          <a:p>
            <a:r>
              <a:rPr lang="en-US" dirty="0">
                <a:latin typeface="Arial" panose="020B0604020202020204" pitchFamily="34" charset="0"/>
                <a:cs typeface="Arial" panose="020B0604020202020204" pitchFamily="34" charset="0"/>
              </a:rPr>
              <a:t>EPRI, Knoxville, TN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May 12</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2022</a:t>
            </a:r>
          </a:p>
        </p:txBody>
      </p:sp>
      <p:sp>
        <p:nvSpPr>
          <p:cNvPr id="14" name="Title 13">
            <a:extLst>
              <a:ext uri="{FF2B5EF4-FFF2-40B4-BE49-F238E27FC236}">
                <a16:creationId xmlns:a16="http://schemas.microsoft.com/office/drawing/2014/main" id="{2C838803-BA73-48D9-8532-8D8BC60434A2}"/>
              </a:ext>
            </a:extLst>
          </p:cNvPr>
          <p:cNvSpPr>
            <a:spLocks noGrp="1"/>
          </p:cNvSpPr>
          <p:nvPr>
            <p:ph type="ctrTitle" sz="quarter"/>
          </p:nvPr>
        </p:nvSpPr>
        <p:spPr/>
        <p:txBody>
          <a:bodyPr>
            <a:normAutofit/>
          </a:bodyPr>
          <a:lstStyle/>
          <a:p>
            <a:r>
              <a:rPr lang="en-US" dirty="0"/>
              <a:t>Training Resources and Demonstrations with Python</a:t>
            </a:r>
          </a:p>
        </p:txBody>
      </p:sp>
      <p:sp>
        <p:nvSpPr>
          <p:cNvPr id="16" name="Text Placeholder 15">
            <a:extLst>
              <a:ext uri="{FF2B5EF4-FFF2-40B4-BE49-F238E27FC236}">
                <a16:creationId xmlns:a16="http://schemas.microsoft.com/office/drawing/2014/main" id="{AA5409A4-F663-48E5-BCAE-5AA8854A0A40}"/>
              </a:ext>
            </a:extLst>
          </p:cNvPr>
          <p:cNvSpPr>
            <a:spLocks noGrp="1"/>
          </p:cNvSpPr>
          <p:nvPr>
            <p:ph type="body" sz="quarter" idx="10"/>
          </p:nvPr>
        </p:nvSpPr>
        <p:spPr/>
        <p:txBody>
          <a:bodyPr>
            <a:normAutofit/>
          </a:bodyPr>
          <a:lstStyle/>
          <a:p>
            <a:br>
              <a:rPr lang="en-US" dirty="0"/>
            </a:br>
            <a:endParaRPr lang="en-US" dirty="0"/>
          </a:p>
        </p:txBody>
      </p:sp>
    </p:spTree>
    <p:extLst>
      <p:ext uri="{BB962C8B-B14F-4D97-AF65-F5344CB8AC3E}">
        <p14:creationId xmlns:p14="http://schemas.microsoft.com/office/powerpoint/2010/main" val="2748577364"/>
      </p:ext>
    </p:extLst>
  </p:cSld>
  <p:clrMapOvr>
    <a:masterClrMapping/>
  </p:clrMapOvr>
  <mc:AlternateContent xmlns:mc="http://schemas.openxmlformats.org/markup-compatibility/2006" xmlns:p14="http://schemas.microsoft.com/office/powerpoint/2010/main">
    <mc:Choice Requires="p14">
      <p:transition spd="slow" p14:dur="2000" advTm="17132"/>
    </mc:Choice>
    <mc:Fallback xmlns="">
      <p:transition spd="slow" advTm="171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A296-4162-4033-A1A5-55F32F220673}"/>
              </a:ext>
            </a:extLst>
          </p:cNvPr>
          <p:cNvSpPr>
            <a:spLocks noGrp="1"/>
          </p:cNvSpPr>
          <p:nvPr>
            <p:ph type="title"/>
          </p:nvPr>
        </p:nvSpPr>
        <p:spPr/>
        <p:txBody>
          <a:bodyPr/>
          <a:lstStyle/>
          <a:p>
            <a:r>
              <a:rPr lang="en-US" dirty="0"/>
              <a:t>OpenDSS Versions</a:t>
            </a:r>
          </a:p>
        </p:txBody>
      </p:sp>
      <p:sp>
        <p:nvSpPr>
          <p:cNvPr id="3" name="Content Placeholder 2">
            <a:extLst>
              <a:ext uri="{FF2B5EF4-FFF2-40B4-BE49-F238E27FC236}">
                <a16:creationId xmlns:a16="http://schemas.microsoft.com/office/drawing/2014/main" id="{7140C649-F051-4406-8C7D-41A05E724F59}"/>
              </a:ext>
            </a:extLst>
          </p:cNvPr>
          <p:cNvSpPr>
            <a:spLocks noGrp="1"/>
          </p:cNvSpPr>
          <p:nvPr>
            <p:ph idx="1"/>
          </p:nvPr>
        </p:nvSpPr>
        <p:spPr/>
        <p:txBody>
          <a:bodyPr/>
          <a:lstStyle/>
          <a:p>
            <a:pPr marL="744538" lvl="1" indent="-457200">
              <a:buFontTx/>
              <a:buAutoNum type="arabicPeriod"/>
              <a:tabLst>
                <a:tab pos="4119563" algn="l"/>
              </a:tabLst>
            </a:pPr>
            <a:r>
              <a:rPr lang="pt-BR" altLang="en-US" dirty="0"/>
              <a:t>OpenDSS.exe	</a:t>
            </a:r>
            <a:r>
              <a:rPr lang="en-US" altLang="en-US" dirty="0"/>
              <a:t>Standalone</a:t>
            </a:r>
            <a:r>
              <a:rPr lang="pt-BR" altLang="en-US" dirty="0"/>
              <a:t> EXE</a:t>
            </a:r>
          </a:p>
          <a:p>
            <a:pPr marL="744538" lvl="1" indent="-457200">
              <a:buFontTx/>
              <a:buAutoNum type="arabicPeriod"/>
              <a:tabLst>
                <a:tab pos="4119563" algn="l"/>
              </a:tabLst>
            </a:pPr>
            <a:r>
              <a:rPr lang="pt-BR" altLang="en-US" dirty="0"/>
              <a:t>OpenDSSEngine.dll	</a:t>
            </a:r>
            <a:r>
              <a:rPr lang="pt-BR" altLang="en-US" i="1" dirty="0" err="1"/>
              <a:t>In-process</a:t>
            </a:r>
            <a:r>
              <a:rPr lang="pt-BR" altLang="en-US" dirty="0"/>
              <a:t> COM server</a:t>
            </a:r>
          </a:p>
          <a:p>
            <a:pPr marL="744538" lvl="1" indent="-457200">
              <a:buFontTx/>
              <a:buAutoNum type="arabicPeriod"/>
              <a:tabLst>
                <a:tab pos="4119563" algn="l"/>
              </a:tabLst>
            </a:pPr>
            <a:r>
              <a:rPr lang="pt-BR" altLang="en-US" b="1" dirty="0">
                <a:solidFill>
                  <a:srgbClr val="FF0000"/>
                </a:solidFill>
              </a:rPr>
              <a:t>OpenDSSDirect.dll	Direct </a:t>
            </a:r>
            <a:r>
              <a:rPr lang="pt-BR" altLang="en-US" b="1" dirty="0" err="1">
                <a:solidFill>
                  <a:srgbClr val="FF0000"/>
                </a:solidFill>
              </a:rPr>
              <a:t>Call</a:t>
            </a:r>
            <a:r>
              <a:rPr lang="pt-BR" altLang="en-US" b="1" dirty="0">
                <a:solidFill>
                  <a:srgbClr val="FF0000"/>
                </a:solidFill>
              </a:rPr>
              <a:t> DLL</a:t>
            </a:r>
          </a:p>
          <a:p>
            <a:pPr marL="744538" lvl="1" indent="-457200">
              <a:buFontTx/>
              <a:buAutoNum type="arabicPeriod"/>
              <a:tabLst>
                <a:tab pos="4119563" algn="l"/>
              </a:tabLst>
            </a:pPr>
            <a:r>
              <a:rPr lang="pt-BR" altLang="en-US" dirty="0"/>
              <a:t>OpenDSSCmd.exe	</a:t>
            </a:r>
            <a:r>
              <a:rPr lang="pt-BR" altLang="en-US" dirty="0" err="1"/>
              <a:t>Standalone</a:t>
            </a:r>
            <a:r>
              <a:rPr lang="pt-BR" altLang="en-US" dirty="0"/>
              <a:t> EXE </a:t>
            </a:r>
            <a:r>
              <a:rPr lang="pt-BR" altLang="en-US" dirty="0" err="1"/>
              <a:t>command</a:t>
            </a:r>
            <a:r>
              <a:rPr lang="pt-BR" altLang="en-US" dirty="0"/>
              <a:t> </a:t>
            </a:r>
            <a:r>
              <a:rPr lang="pt-BR" altLang="en-US" dirty="0" err="1"/>
              <a:t>line</a:t>
            </a:r>
            <a:endParaRPr lang="pt-BR" altLang="en-US" dirty="0"/>
          </a:p>
          <a:p>
            <a:pPr marL="744538" lvl="1" indent="-457200">
              <a:buFontTx/>
              <a:buAutoNum type="arabicPeriod"/>
              <a:tabLst>
                <a:tab pos="4119563" algn="l"/>
              </a:tabLst>
            </a:pPr>
            <a:endParaRPr lang="pt-BR" altLang="en-US" dirty="0"/>
          </a:p>
          <a:p>
            <a:pPr marL="287338" indent="-342900">
              <a:tabLst>
                <a:tab pos="4119563" algn="l"/>
              </a:tabLst>
            </a:pPr>
            <a:r>
              <a:rPr lang="en-US" altLang="en-US" dirty="0"/>
              <a:t>Available in 32-bit and 64 bit</a:t>
            </a:r>
          </a:p>
          <a:p>
            <a:pPr marL="287338" indent="-342900">
              <a:tabLst>
                <a:tab pos="4119563" algn="l"/>
              </a:tabLst>
            </a:pPr>
            <a:r>
              <a:rPr lang="en-US" altLang="en-US" dirty="0"/>
              <a:t>KLUSolve.dll, “sparse matrix solver”</a:t>
            </a:r>
          </a:p>
          <a:p>
            <a:pPr marL="287338" indent="-342900">
              <a:tabLst>
                <a:tab pos="4119563" algn="l"/>
              </a:tabLst>
            </a:pPr>
            <a:r>
              <a:rPr lang="en-US" altLang="en-US" dirty="0"/>
              <a:t>DSSView.exe, </a:t>
            </a:r>
            <a:r>
              <a:rPr lang="en-US" dirty="0"/>
              <a:t>external program to process output results</a:t>
            </a:r>
          </a:p>
        </p:txBody>
      </p:sp>
    </p:spTree>
    <p:extLst>
      <p:ext uri="{BB962C8B-B14F-4D97-AF65-F5344CB8AC3E}">
        <p14:creationId xmlns:p14="http://schemas.microsoft.com/office/powerpoint/2010/main" val="65909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1BFC-357F-4699-975F-EF1C6A066510}"/>
              </a:ext>
            </a:extLst>
          </p:cNvPr>
          <p:cNvSpPr>
            <a:spLocks noGrp="1"/>
          </p:cNvSpPr>
          <p:nvPr>
            <p:ph type="title"/>
          </p:nvPr>
        </p:nvSpPr>
        <p:spPr/>
        <p:txBody>
          <a:bodyPr/>
          <a:lstStyle/>
          <a:p>
            <a:r>
              <a:rPr lang="en-US" u="sng" dirty="0"/>
              <a:t>Python integration</a:t>
            </a:r>
            <a:r>
              <a:rPr lang="en-US" dirty="0"/>
              <a:t>: </a:t>
            </a:r>
            <a:r>
              <a:rPr lang="en-US" dirty="0" err="1"/>
              <a:t>py</a:t>
            </a:r>
            <a:r>
              <a:rPr lang="en-US" dirty="0"/>
              <a:t>-</a:t>
            </a:r>
            <a:r>
              <a:rPr lang="en-US" dirty="0" err="1"/>
              <a:t>dss</a:t>
            </a:r>
            <a:r>
              <a:rPr lang="en-US" dirty="0"/>
              <a:t>-interface</a:t>
            </a:r>
          </a:p>
        </p:txBody>
      </p:sp>
      <p:sp>
        <p:nvSpPr>
          <p:cNvPr id="3" name="Content Placeholder 2">
            <a:extLst>
              <a:ext uri="{FF2B5EF4-FFF2-40B4-BE49-F238E27FC236}">
                <a16:creationId xmlns:a16="http://schemas.microsoft.com/office/drawing/2014/main" id="{390A5ECD-D389-4A67-83A8-7BE61E06D828}"/>
              </a:ext>
            </a:extLst>
          </p:cNvPr>
          <p:cNvSpPr>
            <a:spLocks noGrp="1"/>
          </p:cNvSpPr>
          <p:nvPr>
            <p:ph idx="1"/>
          </p:nvPr>
        </p:nvSpPr>
        <p:spPr/>
        <p:txBody>
          <a:bodyPr/>
          <a:lstStyle/>
          <a:p>
            <a:r>
              <a:rPr lang="en-US" dirty="0"/>
              <a:t>Python Package</a:t>
            </a:r>
          </a:p>
          <a:p>
            <a:r>
              <a:rPr lang="en-US" dirty="0"/>
              <a:t>Uses the official OpenDSS </a:t>
            </a:r>
            <a:r>
              <a:rPr lang="en-US" dirty="0" err="1"/>
              <a:t>DirectDLL</a:t>
            </a:r>
            <a:r>
              <a:rPr lang="en-US" dirty="0"/>
              <a:t> version</a:t>
            </a:r>
          </a:p>
          <a:p>
            <a:pPr lvl="1"/>
            <a:r>
              <a:rPr lang="en-US" dirty="0"/>
              <a:t>Version 9.3.0.1 comes with the Package</a:t>
            </a:r>
          </a:p>
          <a:p>
            <a:pPr lvl="1"/>
            <a:r>
              <a:rPr lang="en-US" dirty="0"/>
              <a:t>Users can use their OpenDSS version as well</a:t>
            </a:r>
          </a:p>
          <a:p>
            <a:r>
              <a:rPr lang="en-US" dirty="0"/>
              <a:t>Created based on Direct connection Shared Library (DLL) for OpenDSS doc by Davis Montenegro</a:t>
            </a:r>
          </a:p>
          <a:p>
            <a:pPr marL="0" indent="0">
              <a:buNone/>
            </a:pPr>
            <a:endParaRPr lang="en-US" dirty="0"/>
          </a:p>
          <a:p>
            <a:r>
              <a:rPr lang="en-US" dirty="0"/>
              <a:t>Installing from </a:t>
            </a:r>
            <a:r>
              <a:rPr lang="en-US" dirty="0" err="1"/>
              <a:t>PyPI</a:t>
            </a:r>
            <a:endParaRPr lang="en-US" dirty="0"/>
          </a:p>
          <a:p>
            <a:pPr lvl="1"/>
            <a:r>
              <a:rPr lang="en-US" i="1" dirty="0">
                <a:solidFill>
                  <a:srgbClr val="FF0000"/>
                </a:solidFill>
              </a:rPr>
              <a:t>pip install </a:t>
            </a:r>
            <a:r>
              <a:rPr lang="en-US" i="1" dirty="0" err="1">
                <a:solidFill>
                  <a:srgbClr val="FF0000"/>
                </a:solidFill>
              </a:rPr>
              <a:t>py</a:t>
            </a:r>
            <a:r>
              <a:rPr lang="en-US" i="1" dirty="0">
                <a:solidFill>
                  <a:srgbClr val="FF0000"/>
                </a:solidFill>
              </a:rPr>
              <a:t>-</a:t>
            </a:r>
            <a:r>
              <a:rPr lang="en-US" i="1" dirty="0" err="1">
                <a:solidFill>
                  <a:srgbClr val="FF0000"/>
                </a:solidFill>
              </a:rPr>
              <a:t>dss</a:t>
            </a:r>
            <a:r>
              <a:rPr lang="en-US" i="1" dirty="0">
                <a:solidFill>
                  <a:srgbClr val="FF0000"/>
                </a:solidFill>
              </a:rPr>
              <a:t>-interface</a:t>
            </a:r>
          </a:p>
        </p:txBody>
      </p:sp>
      <p:pic>
        <p:nvPicPr>
          <p:cNvPr id="5" name="Picture 4">
            <a:extLst>
              <a:ext uri="{FF2B5EF4-FFF2-40B4-BE49-F238E27FC236}">
                <a16:creationId xmlns:a16="http://schemas.microsoft.com/office/drawing/2014/main" id="{2543C51A-95F3-492A-ACD8-B8AC5373A145}"/>
              </a:ext>
            </a:extLst>
          </p:cNvPr>
          <p:cNvPicPr>
            <a:picLocks noChangeAspect="1"/>
          </p:cNvPicPr>
          <p:nvPr/>
        </p:nvPicPr>
        <p:blipFill>
          <a:blip r:embed="rId2"/>
          <a:stretch>
            <a:fillRect/>
          </a:stretch>
        </p:blipFill>
        <p:spPr>
          <a:xfrm>
            <a:off x="8138248" y="1260788"/>
            <a:ext cx="3826185" cy="1644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Flowchart: Process 7">
            <a:extLst>
              <a:ext uri="{FF2B5EF4-FFF2-40B4-BE49-F238E27FC236}">
                <a16:creationId xmlns:a16="http://schemas.microsoft.com/office/drawing/2014/main" id="{7839187E-F581-42F3-A031-1CC5D39A0E86}"/>
              </a:ext>
            </a:extLst>
          </p:cNvPr>
          <p:cNvSpPr/>
          <p:nvPr/>
        </p:nvSpPr>
        <p:spPr bwMode="auto">
          <a:xfrm>
            <a:off x="7025333" y="6286016"/>
            <a:ext cx="4376236" cy="360849"/>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dirty="0"/>
              <a:t>https://pepy.tech/project/py-dss-interface</a:t>
            </a:r>
          </a:p>
        </p:txBody>
      </p:sp>
      <p:pic>
        <p:nvPicPr>
          <p:cNvPr id="9" name="Picture 8">
            <a:extLst>
              <a:ext uri="{FF2B5EF4-FFF2-40B4-BE49-F238E27FC236}">
                <a16:creationId xmlns:a16="http://schemas.microsoft.com/office/drawing/2014/main" id="{8486459C-C60B-41B2-AD3E-E54FDF065D85}"/>
              </a:ext>
            </a:extLst>
          </p:cNvPr>
          <p:cNvPicPr>
            <a:picLocks noChangeAspect="1"/>
          </p:cNvPicPr>
          <p:nvPr/>
        </p:nvPicPr>
        <p:blipFill>
          <a:blip r:embed="rId3"/>
          <a:stretch>
            <a:fillRect/>
          </a:stretch>
        </p:blipFill>
        <p:spPr>
          <a:xfrm>
            <a:off x="7219227" y="4044838"/>
            <a:ext cx="3988447" cy="2241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Flowchart: Process 9">
            <a:extLst>
              <a:ext uri="{FF2B5EF4-FFF2-40B4-BE49-F238E27FC236}">
                <a16:creationId xmlns:a16="http://schemas.microsoft.com/office/drawing/2014/main" id="{4045497A-7C2A-41F1-99B3-5EA5BDB0817B}"/>
              </a:ext>
            </a:extLst>
          </p:cNvPr>
          <p:cNvSpPr/>
          <p:nvPr/>
        </p:nvSpPr>
        <p:spPr bwMode="auto">
          <a:xfrm>
            <a:off x="673566" y="6220375"/>
            <a:ext cx="1465335" cy="360849"/>
          </a:xfrm>
          <a:prstGeom prst="flowChartProcess">
            <a:avLst/>
          </a:prstGeom>
          <a:solidFill>
            <a:srgbClr val="FFC000"/>
          </a:solidFill>
          <a:ln w="9525" cap="flat" cmpd="sng" algn="ctr">
            <a:noFill/>
            <a:prstDash val="solid"/>
            <a:round/>
            <a:headEnd type="none" w="med" len="med"/>
            <a:tailEnd type="none" w="med" len="med"/>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dirty="0">
                <a:hlinkClick r:id="rId4"/>
              </a:rPr>
              <a:t>Examples</a:t>
            </a:r>
            <a:endParaRPr lang="en-US" sz="1800" dirty="0"/>
          </a:p>
        </p:txBody>
      </p:sp>
    </p:spTree>
    <p:extLst>
      <p:ext uri="{BB962C8B-B14F-4D97-AF65-F5344CB8AC3E}">
        <p14:creationId xmlns:p14="http://schemas.microsoft.com/office/powerpoint/2010/main" val="51880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EF2BE-E3D3-4AFF-91B0-2821C980E09C}"/>
              </a:ext>
            </a:extLst>
          </p:cNvPr>
          <p:cNvSpPr>
            <a:spLocks noGrp="1"/>
          </p:cNvSpPr>
          <p:nvPr>
            <p:ph type="ctrTitle" sz="quarter"/>
          </p:nvPr>
        </p:nvSpPr>
        <p:spPr/>
        <p:txBody>
          <a:bodyPr/>
          <a:lstStyle/>
          <a:p>
            <a:r>
              <a:rPr lang="en-US" dirty="0"/>
              <a:t>Example #1: Maximum Load Growth</a:t>
            </a:r>
          </a:p>
        </p:txBody>
      </p:sp>
    </p:spTree>
    <p:extLst>
      <p:ext uri="{BB962C8B-B14F-4D97-AF65-F5344CB8AC3E}">
        <p14:creationId xmlns:p14="http://schemas.microsoft.com/office/powerpoint/2010/main" val="316379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5C19EE5-B170-46B1-AC60-353DFF0D632A}"/>
              </a:ext>
            </a:extLst>
          </p:cNvPr>
          <p:cNvPicPr>
            <a:picLocks noChangeAspect="1"/>
          </p:cNvPicPr>
          <p:nvPr/>
        </p:nvPicPr>
        <p:blipFill>
          <a:blip r:embed="rId2"/>
          <a:stretch>
            <a:fillRect/>
          </a:stretch>
        </p:blipFill>
        <p:spPr>
          <a:xfrm>
            <a:off x="7850339" y="2507813"/>
            <a:ext cx="3977816" cy="2941637"/>
          </a:xfrm>
          <a:prstGeom prst="rect">
            <a:avLst/>
          </a:prstGeom>
        </p:spPr>
      </p:pic>
      <p:sp>
        <p:nvSpPr>
          <p:cNvPr id="3" name="Title 2">
            <a:extLst>
              <a:ext uri="{FF2B5EF4-FFF2-40B4-BE49-F238E27FC236}">
                <a16:creationId xmlns:a16="http://schemas.microsoft.com/office/drawing/2014/main" id="{090E0283-A028-494E-AE5D-79720594ED62}"/>
              </a:ext>
            </a:extLst>
          </p:cNvPr>
          <p:cNvSpPr>
            <a:spLocks noGrp="1"/>
          </p:cNvSpPr>
          <p:nvPr>
            <p:ph type="title"/>
          </p:nvPr>
        </p:nvSpPr>
        <p:spPr/>
        <p:txBody>
          <a:bodyPr/>
          <a:lstStyle/>
          <a:p>
            <a:r>
              <a:rPr lang="en-US" dirty="0"/>
              <a:t>Study Objectives</a:t>
            </a:r>
          </a:p>
        </p:txBody>
      </p:sp>
      <p:sp>
        <p:nvSpPr>
          <p:cNvPr id="5" name="TextBox 4">
            <a:extLst>
              <a:ext uri="{FF2B5EF4-FFF2-40B4-BE49-F238E27FC236}">
                <a16:creationId xmlns:a16="http://schemas.microsoft.com/office/drawing/2014/main" id="{F042A473-BDA4-4CC5-A3E3-96926FAAD3AF}"/>
              </a:ext>
            </a:extLst>
          </p:cNvPr>
          <p:cNvSpPr txBox="1"/>
          <p:nvPr/>
        </p:nvSpPr>
        <p:spPr>
          <a:xfrm>
            <a:off x="310585" y="914399"/>
            <a:ext cx="9528662" cy="400110"/>
          </a:xfrm>
          <a:prstGeom prst="rect">
            <a:avLst/>
          </a:prstGeom>
          <a:noFill/>
          <a:ln>
            <a:solidFill>
              <a:schemeClr val="tx1"/>
            </a:solidFill>
          </a:ln>
        </p:spPr>
        <p:txBody>
          <a:bodyPr wrap="square" rtlCol="0">
            <a:spAutoFit/>
          </a:bodyPr>
          <a:lstStyle/>
          <a:p>
            <a:pPr algn="l"/>
            <a:r>
              <a:rPr lang="en-US" sz="2000" dirty="0"/>
              <a:t>Determine the maximum load growth without the feeder experiencing Undervoltage</a:t>
            </a:r>
          </a:p>
        </p:txBody>
      </p:sp>
      <p:sp>
        <p:nvSpPr>
          <p:cNvPr id="6" name="Text Placeholder 1">
            <a:extLst>
              <a:ext uri="{FF2B5EF4-FFF2-40B4-BE49-F238E27FC236}">
                <a16:creationId xmlns:a16="http://schemas.microsoft.com/office/drawing/2014/main" id="{1C48EB47-A737-4E9F-BA9A-2C2007C4F9CF}"/>
              </a:ext>
            </a:extLst>
          </p:cNvPr>
          <p:cNvSpPr txBox="1">
            <a:spLocks/>
          </p:cNvSpPr>
          <p:nvPr/>
        </p:nvSpPr>
        <p:spPr bwMode="auto">
          <a:xfrm>
            <a:off x="487362" y="1862138"/>
            <a:ext cx="5608638"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800" kern="0" dirty="0">
                <a:solidFill>
                  <a:schemeClr val="tx2">
                    <a:lumMod val="50000"/>
                  </a:schemeClr>
                </a:solidFill>
              </a:rPr>
              <a:t>Process</a:t>
            </a:r>
          </a:p>
        </p:txBody>
      </p:sp>
      <p:sp>
        <p:nvSpPr>
          <p:cNvPr id="7" name="Content Placeholder 4">
            <a:extLst>
              <a:ext uri="{FF2B5EF4-FFF2-40B4-BE49-F238E27FC236}">
                <a16:creationId xmlns:a16="http://schemas.microsoft.com/office/drawing/2014/main" id="{FFE35E4A-F7BB-4DC3-81F7-FE624E4C0B16}"/>
              </a:ext>
            </a:extLst>
          </p:cNvPr>
          <p:cNvSpPr txBox="1">
            <a:spLocks/>
          </p:cNvSpPr>
          <p:nvPr/>
        </p:nvSpPr>
        <p:spPr bwMode="auto">
          <a:xfrm>
            <a:off x="613752" y="2430780"/>
            <a:ext cx="5991088" cy="3798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62500" lnSpcReduction="2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514350" indent="-514350">
              <a:buFont typeface="+mj-lt"/>
              <a:buAutoNum type="arabicPeriod"/>
            </a:pPr>
            <a:r>
              <a:rPr lang="en-US" kern="0" dirty="0"/>
              <a:t>Define baseline scenario</a:t>
            </a:r>
          </a:p>
          <a:p>
            <a:pPr marL="514350" indent="-514350">
              <a:buFont typeface="+mj-lt"/>
              <a:buAutoNum type="arabicPeriod"/>
            </a:pPr>
            <a:endParaRPr lang="en-US" kern="0" dirty="0"/>
          </a:p>
          <a:p>
            <a:pPr marL="514350" indent="-514350">
              <a:buFont typeface="+mj-lt"/>
              <a:buAutoNum type="arabicPeriod"/>
            </a:pPr>
            <a:r>
              <a:rPr lang="en-US" kern="0" dirty="0"/>
              <a:t>While not undervoltage</a:t>
            </a:r>
          </a:p>
          <a:p>
            <a:pPr marL="849313" lvl="1" indent="-514350">
              <a:buFont typeface="+mj-lt"/>
              <a:buAutoNum type="arabicPeriod"/>
            </a:pPr>
            <a:r>
              <a:rPr lang="en-US" kern="0" dirty="0"/>
              <a:t>Increase all load sizes equally with a 1% value</a:t>
            </a:r>
          </a:p>
          <a:p>
            <a:pPr marL="849313" lvl="1" indent="-514350">
              <a:buFont typeface="+mj-lt"/>
              <a:buAutoNum type="arabicPeriod"/>
            </a:pPr>
            <a:r>
              <a:rPr lang="en-US" kern="0" dirty="0"/>
              <a:t>Perform a snapshot simulation</a:t>
            </a:r>
          </a:p>
          <a:p>
            <a:pPr marL="849313" lvl="1" indent="-514350">
              <a:buFont typeface="+mj-lt"/>
              <a:buAutoNum type="arabicPeriod"/>
            </a:pPr>
            <a:r>
              <a:rPr lang="en-US" kern="0" dirty="0"/>
              <a:t>Obtain the minimum voltage across the feeder</a:t>
            </a:r>
          </a:p>
          <a:p>
            <a:pPr marL="849313" lvl="1" indent="-514350">
              <a:buFont typeface="+mj-lt"/>
              <a:buAutoNum type="arabicPeriod"/>
            </a:pPr>
            <a:r>
              <a:rPr lang="en-US" kern="0" dirty="0"/>
              <a:t>Compare the minimum voltage with the Undervoltage threshold of 0.95 pu</a:t>
            </a:r>
          </a:p>
          <a:p>
            <a:pPr marL="514350" indent="-514350">
              <a:buFont typeface="+mj-lt"/>
              <a:buAutoNum type="arabicPeriod"/>
            </a:pPr>
            <a:endParaRPr lang="en-US" kern="0" dirty="0"/>
          </a:p>
          <a:p>
            <a:pPr marL="514350" indent="-514350">
              <a:buFont typeface="+mj-lt"/>
              <a:buAutoNum type="arabicPeriod"/>
            </a:pPr>
            <a:r>
              <a:rPr lang="en-US" kern="0" dirty="0"/>
              <a:t>When Undervoltage</a:t>
            </a:r>
          </a:p>
          <a:p>
            <a:pPr marL="801688" lvl="1" indent="-514350">
              <a:buFont typeface="+mj-lt"/>
              <a:buAutoNum type="arabicPeriod"/>
            </a:pPr>
            <a:r>
              <a:rPr lang="en-US" kern="0" dirty="0"/>
              <a:t>Result is the load growth in % value of the previous iteration</a:t>
            </a:r>
          </a:p>
          <a:p>
            <a:endParaRPr lang="en-US" kern="0" dirty="0"/>
          </a:p>
        </p:txBody>
      </p:sp>
      <p:sp>
        <p:nvSpPr>
          <p:cNvPr id="9" name="TextBox 8">
            <a:extLst>
              <a:ext uri="{FF2B5EF4-FFF2-40B4-BE49-F238E27FC236}">
                <a16:creationId xmlns:a16="http://schemas.microsoft.com/office/drawing/2014/main" id="{9BDBF828-A0C2-48BA-9964-4EDCD0B544AA}"/>
              </a:ext>
            </a:extLst>
          </p:cNvPr>
          <p:cNvSpPr txBox="1"/>
          <p:nvPr/>
        </p:nvSpPr>
        <p:spPr>
          <a:xfrm>
            <a:off x="9590025" y="2107387"/>
            <a:ext cx="872355" cy="369332"/>
          </a:xfrm>
          <a:prstGeom prst="rect">
            <a:avLst/>
          </a:prstGeom>
          <a:noFill/>
        </p:spPr>
        <p:txBody>
          <a:bodyPr wrap="none" rtlCol="0">
            <a:spAutoFit/>
          </a:bodyPr>
          <a:lstStyle/>
          <a:p>
            <a:pPr algn="l">
              <a:spcBef>
                <a:spcPts val="0"/>
              </a:spcBef>
            </a:pPr>
            <a:r>
              <a:rPr lang="en-US" sz="1800" dirty="0">
                <a:solidFill>
                  <a:schemeClr val="tx1"/>
                </a:solidFill>
                <a:latin typeface="+mn-lt"/>
              </a:rPr>
              <a:t>123Bus</a:t>
            </a:r>
          </a:p>
        </p:txBody>
      </p:sp>
      <p:sp>
        <p:nvSpPr>
          <p:cNvPr id="10" name="TextBox 9">
            <a:extLst>
              <a:ext uri="{FF2B5EF4-FFF2-40B4-BE49-F238E27FC236}">
                <a16:creationId xmlns:a16="http://schemas.microsoft.com/office/drawing/2014/main" id="{10B4630D-893E-4B80-9957-228DA1321886}"/>
              </a:ext>
            </a:extLst>
          </p:cNvPr>
          <p:cNvSpPr txBox="1"/>
          <p:nvPr/>
        </p:nvSpPr>
        <p:spPr>
          <a:xfrm>
            <a:off x="7160990" y="3580115"/>
            <a:ext cx="1099576" cy="646331"/>
          </a:xfrm>
          <a:prstGeom prst="rect">
            <a:avLst/>
          </a:prstGeom>
          <a:noFill/>
        </p:spPr>
        <p:txBody>
          <a:bodyPr wrap="square" rtlCol="0">
            <a:spAutoFit/>
          </a:bodyPr>
          <a:lstStyle/>
          <a:p>
            <a:pPr algn="l">
              <a:spcBef>
                <a:spcPts val="0"/>
              </a:spcBef>
            </a:pPr>
            <a:r>
              <a:rPr lang="en-US" sz="1800" dirty="0">
                <a:solidFill>
                  <a:schemeClr val="tx1"/>
                </a:solidFill>
                <a:latin typeface="+mn-lt"/>
              </a:rPr>
              <a:t>Feeder head</a:t>
            </a:r>
          </a:p>
        </p:txBody>
      </p:sp>
      <p:sp>
        <p:nvSpPr>
          <p:cNvPr id="11" name="Oval 10">
            <a:extLst>
              <a:ext uri="{FF2B5EF4-FFF2-40B4-BE49-F238E27FC236}">
                <a16:creationId xmlns:a16="http://schemas.microsoft.com/office/drawing/2014/main" id="{3D63C712-E631-4420-A28C-7B57F6F04600}"/>
              </a:ext>
            </a:extLst>
          </p:cNvPr>
          <p:cNvSpPr/>
          <p:nvPr/>
        </p:nvSpPr>
        <p:spPr bwMode="auto">
          <a:xfrm>
            <a:off x="7829144" y="4237355"/>
            <a:ext cx="157163" cy="1857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23060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360F-E85A-49F8-848D-F862710A876E}"/>
              </a:ext>
            </a:extLst>
          </p:cNvPr>
          <p:cNvSpPr>
            <a:spLocks noGrp="1"/>
          </p:cNvSpPr>
          <p:nvPr>
            <p:ph type="title"/>
          </p:nvPr>
        </p:nvSpPr>
        <p:spPr/>
        <p:txBody>
          <a:bodyPr/>
          <a:lstStyle/>
          <a:p>
            <a:r>
              <a:rPr lang="en-US" dirty="0"/>
              <a:t>Python Script</a:t>
            </a:r>
          </a:p>
        </p:txBody>
      </p:sp>
      <p:pic>
        <p:nvPicPr>
          <p:cNvPr id="8" name="Picture 7">
            <a:extLst>
              <a:ext uri="{FF2B5EF4-FFF2-40B4-BE49-F238E27FC236}">
                <a16:creationId xmlns:a16="http://schemas.microsoft.com/office/drawing/2014/main" id="{3D3E6A22-7ECF-468D-BEC1-A0666AFFC29D}"/>
              </a:ext>
            </a:extLst>
          </p:cNvPr>
          <p:cNvPicPr>
            <a:picLocks noChangeAspect="1"/>
          </p:cNvPicPr>
          <p:nvPr/>
        </p:nvPicPr>
        <p:blipFill>
          <a:blip r:embed="rId2"/>
          <a:stretch>
            <a:fillRect/>
          </a:stretch>
        </p:blipFill>
        <p:spPr>
          <a:xfrm>
            <a:off x="6413069" y="914083"/>
            <a:ext cx="5610157" cy="5668964"/>
          </a:xfrm>
          <a:prstGeom prst="rect">
            <a:avLst/>
          </a:prstGeom>
        </p:spPr>
      </p:pic>
      <p:sp>
        <p:nvSpPr>
          <p:cNvPr id="9" name="TextBox 8">
            <a:extLst>
              <a:ext uri="{FF2B5EF4-FFF2-40B4-BE49-F238E27FC236}">
                <a16:creationId xmlns:a16="http://schemas.microsoft.com/office/drawing/2014/main" id="{ED14911F-A67C-4C07-B0AC-105821D0DF62}"/>
              </a:ext>
            </a:extLst>
          </p:cNvPr>
          <p:cNvSpPr txBox="1"/>
          <p:nvPr/>
        </p:nvSpPr>
        <p:spPr>
          <a:xfrm>
            <a:off x="3099619" y="1057062"/>
            <a:ext cx="2794859" cy="338554"/>
          </a:xfrm>
          <a:prstGeom prst="rect">
            <a:avLst/>
          </a:prstGeom>
          <a:solidFill>
            <a:srgbClr val="FFFF00"/>
          </a:solidFill>
          <a:ln>
            <a:solidFill>
              <a:schemeClr val="tx1"/>
            </a:solidFill>
          </a:ln>
        </p:spPr>
        <p:txBody>
          <a:bodyPr wrap="square" rtlCol="0">
            <a:spAutoFit/>
          </a:bodyPr>
          <a:lstStyle/>
          <a:p>
            <a:r>
              <a:rPr lang="en-US" dirty="0"/>
              <a:t>Importing Python Packages</a:t>
            </a:r>
          </a:p>
        </p:txBody>
      </p:sp>
      <p:cxnSp>
        <p:nvCxnSpPr>
          <p:cNvPr id="10" name="Straight Arrow Connector 9">
            <a:extLst>
              <a:ext uri="{FF2B5EF4-FFF2-40B4-BE49-F238E27FC236}">
                <a16:creationId xmlns:a16="http://schemas.microsoft.com/office/drawing/2014/main" id="{AED72D3F-D023-4939-87B5-EE91D1F16143}"/>
              </a:ext>
            </a:extLst>
          </p:cNvPr>
          <p:cNvCxnSpPr>
            <a:cxnSpLocks/>
            <a:stCxn id="9" idx="3"/>
          </p:cNvCxnSpPr>
          <p:nvPr/>
        </p:nvCxnSpPr>
        <p:spPr bwMode="auto">
          <a:xfrm>
            <a:off x="5894478" y="1226339"/>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01F03F26-03BA-4E07-B2EB-360819577BAA}"/>
              </a:ext>
            </a:extLst>
          </p:cNvPr>
          <p:cNvSpPr txBox="1"/>
          <p:nvPr/>
        </p:nvSpPr>
        <p:spPr>
          <a:xfrm>
            <a:off x="3099619" y="1518025"/>
            <a:ext cx="2794859" cy="338554"/>
          </a:xfrm>
          <a:prstGeom prst="rect">
            <a:avLst/>
          </a:prstGeom>
          <a:solidFill>
            <a:srgbClr val="FFFF00"/>
          </a:solidFill>
          <a:ln>
            <a:solidFill>
              <a:schemeClr val="tx1"/>
            </a:solidFill>
          </a:ln>
        </p:spPr>
        <p:txBody>
          <a:bodyPr wrap="square" rtlCol="0">
            <a:spAutoFit/>
          </a:bodyPr>
          <a:lstStyle/>
          <a:p>
            <a:r>
              <a:rPr lang="en-US" dirty="0"/>
              <a:t>Selecting </a:t>
            </a:r>
            <a:r>
              <a:rPr lang="en-US" dirty="0" err="1"/>
              <a:t>dss</a:t>
            </a:r>
            <a:r>
              <a:rPr lang="en-US" dirty="0"/>
              <a:t> model</a:t>
            </a:r>
          </a:p>
        </p:txBody>
      </p:sp>
      <p:cxnSp>
        <p:nvCxnSpPr>
          <p:cNvPr id="14" name="Straight Arrow Connector 13">
            <a:extLst>
              <a:ext uri="{FF2B5EF4-FFF2-40B4-BE49-F238E27FC236}">
                <a16:creationId xmlns:a16="http://schemas.microsoft.com/office/drawing/2014/main" id="{523892C2-AAF2-4F87-AF58-19957C111BCE}"/>
              </a:ext>
            </a:extLst>
          </p:cNvPr>
          <p:cNvCxnSpPr>
            <a:cxnSpLocks/>
            <a:stCxn id="13" idx="3"/>
          </p:cNvCxnSpPr>
          <p:nvPr/>
        </p:nvCxnSpPr>
        <p:spPr bwMode="auto">
          <a:xfrm>
            <a:off x="5894478" y="1687302"/>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F334B9FC-0EFC-44AA-A3F3-35F41FC1AF62}"/>
              </a:ext>
            </a:extLst>
          </p:cNvPr>
          <p:cNvSpPr txBox="1"/>
          <p:nvPr/>
        </p:nvSpPr>
        <p:spPr>
          <a:xfrm>
            <a:off x="3099619" y="1978988"/>
            <a:ext cx="2794859" cy="338554"/>
          </a:xfrm>
          <a:prstGeom prst="rect">
            <a:avLst/>
          </a:prstGeom>
          <a:solidFill>
            <a:srgbClr val="FFFF00"/>
          </a:solidFill>
          <a:ln>
            <a:solidFill>
              <a:schemeClr val="tx1"/>
            </a:solidFill>
          </a:ln>
        </p:spPr>
        <p:txBody>
          <a:bodyPr wrap="square" rtlCol="0">
            <a:spAutoFit/>
          </a:bodyPr>
          <a:lstStyle/>
          <a:p>
            <a:r>
              <a:rPr lang="en-US" dirty="0"/>
              <a:t>Creating </a:t>
            </a:r>
            <a:r>
              <a:rPr lang="en-US" dirty="0" err="1"/>
              <a:t>dss</a:t>
            </a:r>
            <a:r>
              <a:rPr lang="en-US" dirty="0"/>
              <a:t> object</a:t>
            </a:r>
          </a:p>
        </p:txBody>
      </p:sp>
      <p:cxnSp>
        <p:nvCxnSpPr>
          <p:cNvPr id="16" name="Straight Arrow Connector 15">
            <a:extLst>
              <a:ext uri="{FF2B5EF4-FFF2-40B4-BE49-F238E27FC236}">
                <a16:creationId xmlns:a16="http://schemas.microsoft.com/office/drawing/2014/main" id="{EBDEC6F0-F77A-43AC-ACC0-79B5CD5FC85E}"/>
              </a:ext>
            </a:extLst>
          </p:cNvPr>
          <p:cNvCxnSpPr>
            <a:cxnSpLocks/>
            <a:stCxn id="15" idx="3"/>
          </p:cNvCxnSpPr>
          <p:nvPr/>
        </p:nvCxnSpPr>
        <p:spPr bwMode="auto">
          <a:xfrm>
            <a:off x="5894478" y="2148265"/>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236BE20-F7FE-40E4-976C-6ED35A6C7522}"/>
              </a:ext>
            </a:extLst>
          </p:cNvPr>
          <p:cNvSpPr txBox="1"/>
          <p:nvPr/>
        </p:nvSpPr>
        <p:spPr>
          <a:xfrm>
            <a:off x="3099619" y="2530837"/>
            <a:ext cx="2794859" cy="584775"/>
          </a:xfrm>
          <a:prstGeom prst="rect">
            <a:avLst/>
          </a:prstGeom>
          <a:solidFill>
            <a:srgbClr val="FFFF00"/>
          </a:solidFill>
          <a:ln>
            <a:solidFill>
              <a:schemeClr val="tx1"/>
            </a:solidFill>
          </a:ln>
        </p:spPr>
        <p:txBody>
          <a:bodyPr wrap="square" rtlCol="0">
            <a:spAutoFit/>
          </a:bodyPr>
          <a:lstStyle/>
          <a:p>
            <a:r>
              <a:rPr lang="en-US" dirty="0"/>
              <a:t>Changing model to provide more interesting results</a:t>
            </a:r>
          </a:p>
        </p:txBody>
      </p:sp>
      <p:cxnSp>
        <p:nvCxnSpPr>
          <p:cNvPr id="18" name="Straight Arrow Connector 17">
            <a:extLst>
              <a:ext uri="{FF2B5EF4-FFF2-40B4-BE49-F238E27FC236}">
                <a16:creationId xmlns:a16="http://schemas.microsoft.com/office/drawing/2014/main" id="{1606A88E-E0A0-4E53-95CF-F474208CA0E2}"/>
              </a:ext>
            </a:extLst>
          </p:cNvPr>
          <p:cNvCxnSpPr>
            <a:cxnSpLocks/>
            <a:stCxn id="17" idx="3"/>
          </p:cNvCxnSpPr>
          <p:nvPr/>
        </p:nvCxnSpPr>
        <p:spPr bwMode="auto">
          <a:xfrm>
            <a:off x="5894478" y="2823225"/>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A2AE6CD3-5BE4-43F4-A0D5-3560BCA11CA2}"/>
              </a:ext>
            </a:extLst>
          </p:cNvPr>
          <p:cNvSpPr txBox="1"/>
          <p:nvPr/>
        </p:nvSpPr>
        <p:spPr>
          <a:xfrm>
            <a:off x="3161335" y="4111359"/>
            <a:ext cx="2794859" cy="338554"/>
          </a:xfrm>
          <a:prstGeom prst="rect">
            <a:avLst/>
          </a:prstGeom>
          <a:solidFill>
            <a:srgbClr val="FFFF00"/>
          </a:solidFill>
          <a:ln>
            <a:solidFill>
              <a:schemeClr val="tx1"/>
            </a:solidFill>
          </a:ln>
        </p:spPr>
        <p:txBody>
          <a:bodyPr wrap="square" rtlCol="0">
            <a:spAutoFit/>
          </a:bodyPr>
          <a:lstStyle/>
          <a:p>
            <a:r>
              <a:rPr lang="en-US" dirty="0"/>
              <a:t>Load growth and power flow</a:t>
            </a:r>
          </a:p>
        </p:txBody>
      </p:sp>
      <p:cxnSp>
        <p:nvCxnSpPr>
          <p:cNvPr id="21" name="Straight Arrow Connector 20">
            <a:extLst>
              <a:ext uri="{FF2B5EF4-FFF2-40B4-BE49-F238E27FC236}">
                <a16:creationId xmlns:a16="http://schemas.microsoft.com/office/drawing/2014/main" id="{68C9DB41-878D-4005-A99B-72A8948880E4}"/>
              </a:ext>
            </a:extLst>
          </p:cNvPr>
          <p:cNvCxnSpPr>
            <a:cxnSpLocks/>
            <a:stCxn id="20" idx="3"/>
          </p:cNvCxnSpPr>
          <p:nvPr/>
        </p:nvCxnSpPr>
        <p:spPr bwMode="auto">
          <a:xfrm>
            <a:off x="5956194" y="4280636"/>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2" name="TextBox 21">
            <a:extLst>
              <a:ext uri="{FF2B5EF4-FFF2-40B4-BE49-F238E27FC236}">
                <a16:creationId xmlns:a16="http://schemas.microsoft.com/office/drawing/2014/main" id="{067AE9E1-4EEA-498D-A7EC-3E8EDC4B447E}"/>
              </a:ext>
            </a:extLst>
          </p:cNvPr>
          <p:cNvSpPr txBox="1"/>
          <p:nvPr/>
        </p:nvSpPr>
        <p:spPr>
          <a:xfrm>
            <a:off x="3161335" y="4741598"/>
            <a:ext cx="2794859" cy="338554"/>
          </a:xfrm>
          <a:prstGeom prst="rect">
            <a:avLst/>
          </a:prstGeom>
          <a:solidFill>
            <a:srgbClr val="FFFF00"/>
          </a:solidFill>
          <a:ln>
            <a:solidFill>
              <a:schemeClr val="tx1"/>
            </a:solidFill>
          </a:ln>
        </p:spPr>
        <p:txBody>
          <a:bodyPr wrap="square" rtlCol="0">
            <a:spAutoFit/>
          </a:bodyPr>
          <a:lstStyle/>
          <a:p>
            <a:r>
              <a:rPr lang="en-US" dirty="0"/>
              <a:t>Checking for violation</a:t>
            </a:r>
          </a:p>
        </p:txBody>
      </p:sp>
      <p:cxnSp>
        <p:nvCxnSpPr>
          <p:cNvPr id="23" name="Straight Arrow Connector 22">
            <a:extLst>
              <a:ext uri="{FF2B5EF4-FFF2-40B4-BE49-F238E27FC236}">
                <a16:creationId xmlns:a16="http://schemas.microsoft.com/office/drawing/2014/main" id="{526A13D4-8DCD-4898-BDE8-3075AA7ABF86}"/>
              </a:ext>
            </a:extLst>
          </p:cNvPr>
          <p:cNvCxnSpPr>
            <a:cxnSpLocks/>
            <a:stCxn id="22" idx="3"/>
          </p:cNvCxnSpPr>
          <p:nvPr/>
        </p:nvCxnSpPr>
        <p:spPr bwMode="auto">
          <a:xfrm>
            <a:off x="5956194" y="4910875"/>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4" name="TextBox 23">
            <a:extLst>
              <a:ext uri="{FF2B5EF4-FFF2-40B4-BE49-F238E27FC236}">
                <a16:creationId xmlns:a16="http://schemas.microsoft.com/office/drawing/2014/main" id="{2ADD58EF-3149-46A3-9FF3-4C017F125450}"/>
              </a:ext>
            </a:extLst>
          </p:cNvPr>
          <p:cNvSpPr txBox="1"/>
          <p:nvPr/>
        </p:nvSpPr>
        <p:spPr>
          <a:xfrm>
            <a:off x="3161335" y="5738046"/>
            <a:ext cx="2794859" cy="338554"/>
          </a:xfrm>
          <a:prstGeom prst="rect">
            <a:avLst/>
          </a:prstGeom>
          <a:solidFill>
            <a:srgbClr val="FFFF00"/>
          </a:solidFill>
          <a:ln>
            <a:solidFill>
              <a:schemeClr val="tx1"/>
            </a:solidFill>
          </a:ln>
        </p:spPr>
        <p:txBody>
          <a:bodyPr wrap="square" rtlCol="0">
            <a:spAutoFit/>
          </a:bodyPr>
          <a:lstStyle/>
          <a:p>
            <a:r>
              <a:rPr lang="en-US" dirty="0"/>
              <a:t>Results</a:t>
            </a:r>
          </a:p>
        </p:txBody>
      </p:sp>
      <p:cxnSp>
        <p:nvCxnSpPr>
          <p:cNvPr id="25" name="Straight Arrow Connector 24">
            <a:extLst>
              <a:ext uri="{FF2B5EF4-FFF2-40B4-BE49-F238E27FC236}">
                <a16:creationId xmlns:a16="http://schemas.microsoft.com/office/drawing/2014/main" id="{B4C1BC70-5853-446E-8E22-2FB9D3E0147B}"/>
              </a:ext>
            </a:extLst>
          </p:cNvPr>
          <p:cNvCxnSpPr>
            <a:cxnSpLocks/>
            <a:stCxn id="24" idx="3"/>
          </p:cNvCxnSpPr>
          <p:nvPr/>
        </p:nvCxnSpPr>
        <p:spPr bwMode="auto">
          <a:xfrm>
            <a:off x="5956194" y="5907323"/>
            <a:ext cx="1005086" cy="0"/>
          </a:xfrm>
          <a:prstGeom prst="straightConnector1">
            <a:avLst/>
          </a:prstGeom>
          <a:ln>
            <a:solidFill>
              <a:srgbClr val="FFFF00"/>
            </a:solidFill>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04557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5" grpId="0" animBg="1"/>
      <p:bldP spid="17" grpId="0" animBg="1"/>
      <p:bldP spid="20"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582D-5A55-47AA-A597-39BB39A1DB26}"/>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28220B5B-683F-43CA-B664-1F87BA88E1ED}"/>
              </a:ext>
            </a:extLst>
          </p:cNvPr>
          <p:cNvPicPr>
            <a:picLocks noChangeAspect="1"/>
          </p:cNvPicPr>
          <p:nvPr/>
        </p:nvPicPr>
        <p:blipFill>
          <a:blip r:embed="rId2"/>
          <a:stretch>
            <a:fillRect/>
          </a:stretch>
        </p:blipFill>
        <p:spPr>
          <a:xfrm>
            <a:off x="4926661" y="1014275"/>
            <a:ext cx="5459721" cy="4829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BA12E511-0406-416E-B885-86D867C675AA}"/>
              </a:ext>
            </a:extLst>
          </p:cNvPr>
          <p:cNvPicPr>
            <a:picLocks noChangeAspect="1"/>
          </p:cNvPicPr>
          <p:nvPr/>
        </p:nvPicPr>
        <p:blipFill>
          <a:blip r:embed="rId3"/>
          <a:stretch>
            <a:fillRect/>
          </a:stretch>
        </p:blipFill>
        <p:spPr>
          <a:xfrm>
            <a:off x="586732" y="1690412"/>
            <a:ext cx="3476625" cy="1028700"/>
          </a:xfrm>
          <a:prstGeom prst="rect">
            <a:avLst/>
          </a:prstGeom>
        </p:spPr>
      </p:pic>
      <p:sp>
        <p:nvSpPr>
          <p:cNvPr id="7" name="Flowchart: Process 6">
            <a:extLst>
              <a:ext uri="{FF2B5EF4-FFF2-40B4-BE49-F238E27FC236}">
                <a16:creationId xmlns:a16="http://schemas.microsoft.com/office/drawing/2014/main" id="{61FD714E-7BDB-4453-A32A-EEC092919D7C}"/>
              </a:ext>
            </a:extLst>
          </p:cNvPr>
          <p:cNvSpPr/>
          <p:nvPr/>
        </p:nvSpPr>
        <p:spPr bwMode="auto">
          <a:xfrm>
            <a:off x="586732" y="3495441"/>
            <a:ext cx="2877623" cy="879756"/>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800" dirty="0">
                <a:solidFill>
                  <a:schemeClr val="tx1"/>
                </a:solidFill>
                <a:latin typeface="+mn-lt"/>
              </a:rPr>
              <a:t>22% load growth without experiencing undervoltage</a:t>
            </a:r>
          </a:p>
        </p:txBody>
      </p:sp>
    </p:spTree>
    <p:extLst>
      <p:ext uri="{BB962C8B-B14F-4D97-AF65-F5344CB8AC3E}">
        <p14:creationId xmlns:p14="http://schemas.microsoft.com/office/powerpoint/2010/main" val="329658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B4D19-8001-49F0-BE34-E9191B052F6A}"/>
              </a:ext>
            </a:extLst>
          </p:cNvPr>
          <p:cNvSpPr>
            <a:spLocks noGrp="1"/>
          </p:cNvSpPr>
          <p:nvPr>
            <p:ph type="ctrTitle" sz="quarter"/>
          </p:nvPr>
        </p:nvSpPr>
        <p:spPr/>
        <p:txBody>
          <a:bodyPr/>
          <a:lstStyle/>
          <a:p>
            <a:r>
              <a:rPr lang="en-US" dirty="0"/>
              <a:t>Example #2: Hosting Capacity Analysis</a:t>
            </a:r>
          </a:p>
        </p:txBody>
      </p:sp>
    </p:spTree>
    <p:extLst>
      <p:ext uri="{BB962C8B-B14F-4D97-AF65-F5344CB8AC3E}">
        <p14:creationId xmlns:p14="http://schemas.microsoft.com/office/powerpoint/2010/main" val="119812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1271-ACB0-4984-BA1D-26DC0FB9603D}"/>
              </a:ext>
            </a:extLst>
          </p:cNvPr>
          <p:cNvSpPr>
            <a:spLocks noGrp="1"/>
          </p:cNvSpPr>
          <p:nvPr>
            <p:ph type="title"/>
          </p:nvPr>
        </p:nvSpPr>
        <p:spPr/>
        <p:txBody>
          <a:bodyPr/>
          <a:lstStyle/>
          <a:p>
            <a:r>
              <a:rPr lang="en-US" dirty="0"/>
              <a:t>What is Hosting Capacity?</a:t>
            </a:r>
          </a:p>
        </p:txBody>
      </p:sp>
      <p:sp>
        <p:nvSpPr>
          <p:cNvPr id="4" name="Content Placeholder 3">
            <a:extLst>
              <a:ext uri="{FF2B5EF4-FFF2-40B4-BE49-F238E27FC236}">
                <a16:creationId xmlns:a16="http://schemas.microsoft.com/office/drawing/2014/main" id="{F79CFAA7-7467-4548-A690-2334FCC1A99B}"/>
              </a:ext>
            </a:extLst>
          </p:cNvPr>
          <p:cNvSpPr>
            <a:spLocks noGrp="1"/>
          </p:cNvSpPr>
          <p:nvPr>
            <p:ph idx="1"/>
          </p:nvPr>
        </p:nvSpPr>
        <p:spPr/>
        <p:txBody>
          <a:bodyPr>
            <a:normAutofit fontScale="92500" lnSpcReduction="10000"/>
          </a:bodyPr>
          <a:lstStyle/>
          <a:p>
            <a:r>
              <a:rPr lang="en-US" dirty="0"/>
              <a:t>Hosting capacity is defined as an estimate of the amount of DER that can be accommodated anywhere on the distribution system without adversely impacting power quality or reliability under existing control configurations and without requiring infrastructure upgrades.</a:t>
            </a:r>
          </a:p>
          <a:p>
            <a:pPr lvl="1"/>
            <a:r>
              <a:rPr lang="en-US" dirty="0"/>
              <a:t>The Hosting Capacity Process: </a:t>
            </a:r>
            <a:r>
              <a:rPr lang="en-US" dirty="0">
                <a:hlinkClick r:id="rId2"/>
              </a:rPr>
              <a:t>https://www.epri.com/research/products/000000003002019750</a:t>
            </a:r>
            <a:endParaRPr lang="en-US" dirty="0"/>
          </a:p>
          <a:p>
            <a:pPr lvl="1"/>
            <a:r>
              <a:rPr lang="en-US" b="0" i="0" dirty="0">
                <a:effectLst/>
                <a:latin typeface="Roboto" panose="02000000000000000000" pitchFamily="2" charset="0"/>
              </a:rPr>
              <a:t>EPRI’s Distribution Resource Integration and Value Estimation (DRIVE) Tool : </a:t>
            </a:r>
          </a:p>
          <a:p>
            <a:pPr lvl="2"/>
            <a:r>
              <a:rPr lang="en-US" dirty="0">
                <a:hlinkClick r:id="rId3"/>
              </a:rPr>
              <a:t>https://www.youtube.com/watch?v=n4papbQWp28&amp;t=17s</a:t>
            </a:r>
            <a:endParaRPr lang="en-US" dirty="0"/>
          </a:p>
          <a:p>
            <a:pPr lvl="2"/>
            <a:r>
              <a:rPr lang="en-US" dirty="0">
                <a:hlinkClick r:id="rId4"/>
              </a:rPr>
              <a:t>https://www.epri.com/research/products/000000003002023086</a:t>
            </a:r>
            <a:r>
              <a:rPr lang="en-US" dirty="0"/>
              <a:t> </a:t>
            </a:r>
          </a:p>
          <a:p>
            <a:pPr lvl="1"/>
            <a:r>
              <a:rPr lang="en-US" dirty="0"/>
              <a:t>Hosting Capacity Guidebook: 2021 Edition: </a:t>
            </a:r>
            <a:r>
              <a:rPr lang="en-US" dirty="0">
                <a:hlinkClick r:id="rId5"/>
              </a:rPr>
              <a:t>https://www.epri.com/research/products/000000003002021527</a:t>
            </a:r>
            <a:r>
              <a:rPr lang="en-US" dirty="0"/>
              <a:t> </a:t>
            </a:r>
          </a:p>
        </p:txBody>
      </p:sp>
    </p:spTree>
    <p:extLst>
      <p:ext uri="{BB962C8B-B14F-4D97-AF65-F5344CB8AC3E}">
        <p14:creationId xmlns:p14="http://schemas.microsoft.com/office/powerpoint/2010/main" val="3990030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1F94-C849-4724-8C57-8E281881FB1B}"/>
              </a:ext>
            </a:extLst>
          </p:cNvPr>
          <p:cNvSpPr>
            <a:spLocks noGrp="1"/>
          </p:cNvSpPr>
          <p:nvPr>
            <p:ph type="title"/>
          </p:nvPr>
        </p:nvSpPr>
        <p:spPr/>
        <p:txBody>
          <a:bodyPr/>
          <a:lstStyle/>
          <a:p>
            <a:r>
              <a:rPr lang="en-US" dirty="0"/>
              <a:t>Feeder</a:t>
            </a:r>
          </a:p>
        </p:txBody>
      </p:sp>
      <p:sp>
        <p:nvSpPr>
          <p:cNvPr id="21" name="Text Placeholder 20">
            <a:extLst>
              <a:ext uri="{FF2B5EF4-FFF2-40B4-BE49-F238E27FC236}">
                <a16:creationId xmlns:a16="http://schemas.microsoft.com/office/drawing/2014/main" id="{06BE3497-FFFE-48DF-86A1-9B46288F49C7}"/>
              </a:ext>
            </a:extLst>
          </p:cNvPr>
          <p:cNvSpPr>
            <a:spLocks noGrp="1"/>
          </p:cNvSpPr>
          <p:nvPr>
            <p:ph type="body" sz="quarter" idx="10"/>
          </p:nvPr>
        </p:nvSpPr>
        <p:spPr/>
        <p:txBody>
          <a:bodyPr/>
          <a:lstStyle/>
          <a:p>
            <a:r>
              <a:rPr lang="en-US" dirty="0"/>
              <a:t>Ckt5 EPRI Test Circuit</a:t>
            </a:r>
          </a:p>
        </p:txBody>
      </p:sp>
      <p:grpSp>
        <p:nvGrpSpPr>
          <p:cNvPr id="10" name="Group 9">
            <a:extLst>
              <a:ext uri="{FF2B5EF4-FFF2-40B4-BE49-F238E27FC236}">
                <a16:creationId xmlns:a16="http://schemas.microsoft.com/office/drawing/2014/main" id="{48DE9CF8-68AC-482E-9796-A5609938CDB0}"/>
              </a:ext>
            </a:extLst>
          </p:cNvPr>
          <p:cNvGrpSpPr/>
          <p:nvPr/>
        </p:nvGrpSpPr>
        <p:grpSpPr>
          <a:xfrm>
            <a:off x="1384954" y="1153412"/>
            <a:ext cx="4156253" cy="4245795"/>
            <a:chOff x="649148" y="767649"/>
            <a:chExt cx="4156253" cy="4245795"/>
          </a:xfrm>
        </p:grpSpPr>
        <p:pic>
          <p:nvPicPr>
            <p:cNvPr id="5" name="Picture 4">
              <a:extLst>
                <a:ext uri="{FF2B5EF4-FFF2-40B4-BE49-F238E27FC236}">
                  <a16:creationId xmlns:a16="http://schemas.microsoft.com/office/drawing/2014/main" id="{58CC3E92-E22E-455D-9B8E-FC4AF7D7DF4B}"/>
                </a:ext>
              </a:extLst>
            </p:cNvPr>
            <p:cNvPicPr>
              <a:picLocks noChangeAspect="1"/>
            </p:cNvPicPr>
            <p:nvPr/>
          </p:nvPicPr>
          <p:blipFill>
            <a:blip r:embed="rId2"/>
            <a:stretch>
              <a:fillRect/>
            </a:stretch>
          </p:blipFill>
          <p:spPr>
            <a:xfrm>
              <a:off x="649148" y="767649"/>
              <a:ext cx="4156253" cy="4245795"/>
            </a:xfrm>
            <a:prstGeom prst="rect">
              <a:avLst/>
            </a:prstGeom>
            <a:ln>
              <a:solidFill>
                <a:schemeClr val="tx1"/>
              </a:solidFill>
            </a:ln>
          </p:spPr>
        </p:pic>
        <p:sp>
          <p:nvSpPr>
            <p:cNvPr id="6" name="TextBox 5">
              <a:extLst>
                <a:ext uri="{FF2B5EF4-FFF2-40B4-BE49-F238E27FC236}">
                  <a16:creationId xmlns:a16="http://schemas.microsoft.com/office/drawing/2014/main" id="{FD3E47D2-9D2C-404C-A1D8-FCD472886C49}"/>
                </a:ext>
              </a:extLst>
            </p:cNvPr>
            <p:cNvSpPr txBox="1"/>
            <p:nvPr/>
          </p:nvSpPr>
          <p:spPr>
            <a:xfrm>
              <a:off x="3958182" y="838134"/>
              <a:ext cx="658001" cy="369332"/>
            </a:xfrm>
            <a:prstGeom prst="rect">
              <a:avLst/>
            </a:prstGeom>
            <a:noFill/>
          </p:spPr>
          <p:txBody>
            <a:bodyPr wrap="none" rtlCol="0">
              <a:spAutoFit/>
            </a:bodyPr>
            <a:lstStyle/>
            <a:p>
              <a:pPr algn="l">
                <a:spcBef>
                  <a:spcPts val="0"/>
                </a:spcBef>
              </a:pPr>
              <a:r>
                <a:rPr lang="en-US" sz="1800" dirty="0">
                  <a:solidFill>
                    <a:schemeClr val="tx1"/>
                  </a:solidFill>
                  <a:latin typeface="+mn-lt"/>
                </a:rPr>
                <a:t>Ckt5 </a:t>
              </a:r>
            </a:p>
          </p:txBody>
        </p:sp>
        <p:sp>
          <p:nvSpPr>
            <p:cNvPr id="7" name="Oval 6">
              <a:extLst>
                <a:ext uri="{FF2B5EF4-FFF2-40B4-BE49-F238E27FC236}">
                  <a16:creationId xmlns:a16="http://schemas.microsoft.com/office/drawing/2014/main" id="{65EA6763-41E8-4ED8-98F6-A30723E46736}"/>
                </a:ext>
              </a:extLst>
            </p:cNvPr>
            <p:cNvSpPr/>
            <p:nvPr/>
          </p:nvSpPr>
          <p:spPr bwMode="auto">
            <a:xfrm>
              <a:off x="3350419" y="4035687"/>
              <a:ext cx="157163" cy="185737"/>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extBox 7">
              <a:extLst>
                <a:ext uri="{FF2B5EF4-FFF2-40B4-BE49-F238E27FC236}">
                  <a16:creationId xmlns:a16="http://schemas.microsoft.com/office/drawing/2014/main" id="{37FFD246-9294-42C8-9284-EBCF67E6FB46}"/>
                </a:ext>
              </a:extLst>
            </p:cNvPr>
            <p:cNvSpPr txBox="1"/>
            <p:nvPr/>
          </p:nvSpPr>
          <p:spPr>
            <a:xfrm>
              <a:off x="3533362" y="3805389"/>
              <a:ext cx="1099576" cy="646331"/>
            </a:xfrm>
            <a:prstGeom prst="rect">
              <a:avLst/>
            </a:prstGeom>
            <a:noFill/>
          </p:spPr>
          <p:txBody>
            <a:bodyPr wrap="square" rtlCol="0">
              <a:spAutoFit/>
            </a:bodyPr>
            <a:lstStyle/>
            <a:p>
              <a:pPr algn="l">
                <a:spcBef>
                  <a:spcPts val="0"/>
                </a:spcBef>
              </a:pPr>
              <a:r>
                <a:rPr lang="en-US" sz="1800" dirty="0">
                  <a:solidFill>
                    <a:schemeClr val="tx1"/>
                  </a:solidFill>
                  <a:latin typeface="+mn-lt"/>
                </a:rPr>
                <a:t>Feeder head</a:t>
              </a:r>
            </a:p>
          </p:txBody>
        </p:sp>
      </p:grpSp>
      <p:sp>
        <p:nvSpPr>
          <p:cNvPr id="26" name="TextBox 25">
            <a:extLst>
              <a:ext uri="{FF2B5EF4-FFF2-40B4-BE49-F238E27FC236}">
                <a16:creationId xmlns:a16="http://schemas.microsoft.com/office/drawing/2014/main" id="{BC5B781A-2DBB-400F-9D47-8EDE167BE8C9}"/>
              </a:ext>
            </a:extLst>
          </p:cNvPr>
          <p:cNvSpPr txBox="1"/>
          <p:nvPr/>
        </p:nvSpPr>
        <p:spPr>
          <a:xfrm>
            <a:off x="6960516" y="1872136"/>
            <a:ext cx="3309375" cy="923330"/>
          </a:xfrm>
          <a:prstGeom prst="rect">
            <a:avLst/>
          </a:prstGeom>
          <a:noFill/>
          <a:ln>
            <a:solidFill>
              <a:schemeClr val="tx1"/>
            </a:solidFill>
          </a:ln>
        </p:spPr>
        <p:txBody>
          <a:bodyPr wrap="square">
            <a:spAutoFit/>
          </a:bodyPr>
          <a:lstStyle/>
          <a:p>
            <a:pPr marL="285750" indent="-285750" algn="l">
              <a:spcBef>
                <a:spcPts val="0"/>
              </a:spcBef>
              <a:buFont typeface="Arial" panose="020B0604020202020204" pitchFamily="34" charset="0"/>
              <a:buChar char="•"/>
            </a:pPr>
            <a:r>
              <a:rPr lang="en-US" sz="1800" dirty="0">
                <a:solidFill>
                  <a:schemeClr val="tx1"/>
                </a:solidFill>
                <a:latin typeface="+mn-lt"/>
              </a:rPr>
              <a:t>Voltage regulating devices</a:t>
            </a:r>
          </a:p>
          <a:p>
            <a:pPr marL="742950" lvl="1" indent="-285750" algn="l">
              <a:spcBef>
                <a:spcPts val="0"/>
              </a:spcBef>
              <a:buFont typeface="Arial" panose="020B0604020202020204" pitchFamily="34" charset="0"/>
              <a:buChar char="•"/>
            </a:pPr>
            <a:r>
              <a:rPr lang="en-US" sz="1800" dirty="0">
                <a:solidFill>
                  <a:schemeClr val="tx1"/>
                </a:solidFill>
                <a:latin typeface="+mn-lt"/>
              </a:rPr>
              <a:t>Regulators are off</a:t>
            </a:r>
          </a:p>
          <a:p>
            <a:pPr marL="742950" lvl="1" indent="-285750" algn="l">
              <a:spcBef>
                <a:spcPts val="0"/>
              </a:spcBef>
              <a:buFont typeface="Arial" panose="020B0604020202020204" pitchFamily="34" charset="0"/>
              <a:buChar char="•"/>
            </a:pPr>
            <a:r>
              <a:rPr lang="en-US" sz="1800" dirty="0">
                <a:solidFill>
                  <a:schemeClr val="tx1"/>
                </a:solidFill>
                <a:latin typeface="+mn-lt"/>
              </a:rPr>
              <a:t>Capacitors are off</a:t>
            </a:r>
          </a:p>
        </p:txBody>
      </p:sp>
    </p:spTree>
    <p:extLst>
      <p:ext uri="{BB962C8B-B14F-4D97-AF65-F5344CB8AC3E}">
        <p14:creationId xmlns:p14="http://schemas.microsoft.com/office/powerpoint/2010/main" val="1269747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1F94-C849-4724-8C57-8E281881FB1B}"/>
              </a:ext>
            </a:extLst>
          </p:cNvPr>
          <p:cNvSpPr>
            <a:spLocks noGrp="1"/>
          </p:cNvSpPr>
          <p:nvPr>
            <p:ph type="title"/>
          </p:nvPr>
        </p:nvSpPr>
        <p:spPr/>
        <p:txBody>
          <a:bodyPr/>
          <a:lstStyle/>
          <a:p>
            <a:r>
              <a:rPr lang="en-US" dirty="0"/>
              <a:t>Study Objectives </a:t>
            </a:r>
          </a:p>
        </p:txBody>
      </p:sp>
      <p:sp>
        <p:nvSpPr>
          <p:cNvPr id="2" name="Text Placeholder 1">
            <a:extLst>
              <a:ext uri="{FF2B5EF4-FFF2-40B4-BE49-F238E27FC236}">
                <a16:creationId xmlns:a16="http://schemas.microsoft.com/office/drawing/2014/main" id="{4F3FCCBB-67E6-4F48-89F0-D91A411E106B}"/>
              </a:ext>
            </a:extLst>
          </p:cNvPr>
          <p:cNvSpPr>
            <a:spLocks noGrp="1"/>
          </p:cNvSpPr>
          <p:nvPr>
            <p:ph type="body" idx="4294967295"/>
          </p:nvPr>
        </p:nvSpPr>
        <p:spPr>
          <a:xfrm>
            <a:off x="0" y="1862138"/>
            <a:ext cx="5608638" cy="639762"/>
          </a:xfrm>
        </p:spPr>
        <p:txBody>
          <a:bodyPr>
            <a:normAutofit/>
          </a:bodyPr>
          <a:lstStyle/>
          <a:p>
            <a:r>
              <a:rPr lang="en-US" sz="2800" dirty="0">
                <a:solidFill>
                  <a:srgbClr val="002060"/>
                </a:solidFill>
              </a:rPr>
              <a:t>Simulation</a:t>
            </a:r>
          </a:p>
        </p:txBody>
      </p:sp>
      <p:sp>
        <p:nvSpPr>
          <p:cNvPr id="5" name="Content Placeholder 4">
            <a:extLst>
              <a:ext uri="{FF2B5EF4-FFF2-40B4-BE49-F238E27FC236}">
                <a16:creationId xmlns:a16="http://schemas.microsoft.com/office/drawing/2014/main" id="{DF875AA1-7BF9-4F50-86B5-17E56D13D782}"/>
              </a:ext>
            </a:extLst>
          </p:cNvPr>
          <p:cNvSpPr>
            <a:spLocks noGrp="1"/>
          </p:cNvSpPr>
          <p:nvPr>
            <p:ph sz="half" idx="4294967295"/>
          </p:nvPr>
        </p:nvSpPr>
        <p:spPr>
          <a:xfrm>
            <a:off x="0" y="2501900"/>
            <a:ext cx="5608638" cy="2027238"/>
          </a:xfrm>
          <a:solidFill>
            <a:schemeClr val="accent1">
              <a:lumMod val="40000"/>
              <a:lumOff val="60000"/>
            </a:schemeClr>
          </a:solidFill>
        </p:spPr>
        <p:txBody>
          <a:bodyPr>
            <a:normAutofit fontScale="85000" lnSpcReduction="10000"/>
          </a:bodyPr>
          <a:lstStyle/>
          <a:p>
            <a:r>
              <a:rPr lang="en-US" dirty="0"/>
              <a:t>Perform the centralized hosting capacity process considering overvoltage as the only metric </a:t>
            </a:r>
          </a:p>
          <a:p>
            <a:r>
              <a:rPr lang="en-US" dirty="0"/>
              <a:t>Obtain OV HC for each 3-ph MV bus</a:t>
            </a:r>
          </a:p>
          <a:p>
            <a:endParaRPr lang="en-US" dirty="0"/>
          </a:p>
        </p:txBody>
      </p:sp>
      <p:sp>
        <p:nvSpPr>
          <p:cNvPr id="10" name="Text Placeholder 9">
            <a:extLst>
              <a:ext uri="{FF2B5EF4-FFF2-40B4-BE49-F238E27FC236}">
                <a16:creationId xmlns:a16="http://schemas.microsoft.com/office/drawing/2014/main" id="{5D1867F6-7A18-4DAF-9DB5-1146D54DD7DB}"/>
              </a:ext>
            </a:extLst>
          </p:cNvPr>
          <p:cNvSpPr>
            <a:spLocks noGrp="1"/>
          </p:cNvSpPr>
          <p:nvPr>
            <p:ph type="body" sz="quarter" idx="4294967295"/>
          </p:nvPr>
        </p:nvSpPr>
        <p:spPr>
          <a:xfrm>
            <a:off x="6583363" y="1862138"/>
            <a:ext cx="5608637" cy="639762"/>
          </a:xfrm>
        </p:spPr>
        <p:txBody>
          <a:bodyPr>
            <a:normAutofit/>
          </a:bodyPr>
          <a:lstStyle/>
          <a:p>
            <a:r>
              <a:rPr lang="en-US" sz="2800" dirty="0">
                <a:solidFill>
                  <a:schemeClr val="accent3">
                    <a:lumMod val="50000"/>
                  </a:schemeClr>
                </a:solidFill>
              </a:rPr>
              <a:t>Data Analysis</a:t>
            </a:r>
          </a:p>
        </p:txBody>
      </p:sp>
      <p:sp>
        <p:nvSpPr>
          <p:cNvPr id="12" name="Content Placeholder 11">
            <a:extLst>
              <a:ext uri="{FF2B5EF4-FFF2-40B4-BE49-F238E27FC236}">
                <a16:creationId xmlns:a16="http://schemas.microsoft.com/office/drawing/2014/main" id="{9699C528-7C0A-4783-8328-7E547F24354D}"/>
              </a:ext>
            </a:extLst>
          </p:cNvPr>
          <p:cNvSpPr>
            <a:spLocks noGrp="1"/>
          </p:cNvSpPr>
          <p:nvPr>
            <p:ph sz="quarter" idx="4294967295"/>
          </p:nvPr>
        </p:nvSpPr>
        <p:spPr>
          <a:xfrm>
            <a:off x="6583363" y="2501900"/>
            <a:ext cx="5608637" cy="2027238"/>
          </a:xfrm>
          <a:solidFill>
            <a:schemeClr val="accent3">
              <a:lumMod val="40000"/>
              <a:lumOff val="60000"/>
            </a:schemeClr>
          </a:solidFill>
        </p:spPr>
        <p:txBody>
          <a:bodyPr/>
          <a:lstStyle/>
          <a:p>
            <a:r>
              <a:rPr lang="en-US" dirty="0"/>
              <a:t>Plot the histogram of the OV HC for all considered buses</a:t>
            </a:r>
          </a:p>
        </p:txBody>
      </p:sp>
      <p:sp>
        <p:nvSpPr>
          <p:cNvPr id="13" name="TextBox 12">
            <a:extLst>
              <a:ext uri="{FF2B5EF4-FFF2-40B4-BE49-F238E27FC236}">
                <a16:creationId xmlns:a16="http://schemas.microsoft.com/office/drawing/2014/main" id="{D62327CA-439E-44F6-BB86-54D6120B1D17}"/>
              </a:ext>
            </a:extLst>
          </p:cNvPr>
          <p:cNvSpPr txBox="1"/>
          <p:nvPr/>
        </p:nvSpPr>
        <p:spPr>
          <a:xfrm>
            <a:off x="310584" y="914399"/>
            <a:ext cx="11515655" cy="707886"/>
          </a:xfrm>
          <a:prstGeom prst="rect">
            <a:avLst/>
          </a:prstGeom>
          <a:noFill/>
          <a:ln>
            <a:solidFill>
              <a:schemeClr val="tx1"/>
            </a:solidFill>
          </a:ln>
        </p:spPr>
        <p:txBody>
          <a:bodyPr wrap="square" rtlCol="0">
            <a:spAutoFit/>
          </a:bodyPr>
          <a:lstStyle/>
          <a:p>
            <a:pPr algn="l"/>
            <a:r>
              <a:rPr lang="en-US" sz="2000" dirty="0"/>
              <a:t>Provide the histogram of Overvoltage Centralized Hosting Capacity for generation results for all three-phase medium voltage buses.</a:t>
            </a:r>
          </a:p>
        </p:txBody>
      </p:sp>
    </p:spTree>
    <p:extLst>
      <p:ext uri="{BB962C8B-B14F-4D97-AF65-F5344CB8AC3E}">
        <p14:creationId xmlns:p14="http://schemas.microsoft.com/office/powerpoint/2010/main" val="3830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animBg="1"/>
      <p:bldP spid="10" grpId="0" build="p"/>
      <p:bldP spid="12"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Speaker</a:t>
            </a:r>
          </a:p>
        </p:txBody>
      </p:sp>
      <p:sp>
        <p:nvSpPr>
          <p:cNvPr id="8195" name="Content Placeholder 2"/>
          <p:cNvSpPr>
            <a:spLocks noGrp="1"/>
          </p:cNvSpPr>
          <p:nvPr>
            <p:ph idx="1"/>
          </p:nvPr>
        </p:nvSpPr>
        <p:spPr>
          <a:xfrm>
            <a:off x="365760" y="1618790"/>
            <a:ext cx="11430000" cy="4782009"/>
          </a:xfrm>
        </p:spPr>
        <p:txBody>
          <a:bodyPr/>
          <a:lstStyle/>
          <a:p>
            <a:pPr marL="0" indent="0">
              <a:buNone/>
            </a:pPr>
            <a:r>
              <a:rPr lang="en-US" altLang="en-US" sz="2800" b="1" dirty="0">
                <a:latin typeface="Arial" panose="020B0604020202020204" pitchFamily="34" charset="0"/>
                <a:cs typeface="Arial" panose="020B0604020202020204" pitchFamily="34" charset="0"/>
              </a:rPr>
              <a:t>Paulo Radatz</a:t>
            </a:r>
            <a:endParaRPr lang="en-US" altLang="en-US" sz="2800" b="1" i="1" dirty="0">
              <a:latin typeface="Arial" panose="020B0604020202020204" pitchFamily="34" charset="0"/>
              <a:cs typeface="Arial" panose="020B0604020202020204" pitchFamily="34" charset="0"/>
            </a:endParaRPr>
          </a:p>
          <a:p>
            <a:pPr marL="0" indent="0">
              <a:buNone/>
            </a:pPr>
            <a:r>
              <a:rPr lang="en-US" altLang="en-US" sz="1600" dirty="0">
                <a:latin typeface="Arial" panose="020B0604020202020204" pitchFamily="34" charset="0"/>
                <a:cs typeface="Arial" panose="020B0604020202020204" pitchFamily="34" charset="0"/>
              </a:rPr>
              <a:t>Paulo Radatz has worked as Engineer/Scientist at the Electric Power Research Institute (EPRI) in Knoxville, Tennessee, the USA, since 2019. He received both his Master's and </a:t>
            </a:r>
            <a:r>
              <a:rPr lang="en-US" altLang="en-US" sz="1600" dirty="0" err="1">
                <a:latin typeface="Arial" panose="020B0604020202020204" pitchFamily="34" charset="0"/>
                <a:cs typeface="Arial" panose="020B0604020202020204" pitchFamily="34" charset="0"/>
              </a:rPr>
              <a:t>Bachelors's</a:t>
            </a:r>
            <a:r>
              <a:rPr lang="en-US" altLang="en-US" sz="1600" dirty="0">
                <a:latin typeface="Arial" panose="020B0604020202020204" pitchFamily="34" charset="0"/>
                <a:cs typeface="Arial" panose="020B0604020202020204" pitchFamily="34" charset="0"/>
              </a:rPr>
              <a:t> degrees in electrical engineering, emphasizing energy and automation, from the University of Sao Paulo, Sao Paulo, Brazil. He was awarded a prize for being the best bachelor's student at the Polytechnic School of the University of Sao Paulo (2015). He has assisted the electric utility industry's transition to tomorrow's distribution platform using a balanced, no-regrets approach to grid modernization with the following topics: hosting capacity, mitigation options to increase hosting capacity, time-series hosting capacity, and DER modeling for QSTS simulation. Currently, he is the leading developer of the EPRI DRIVE tool, and he is one of the OpenDSS developers.</a:t>
            </a:r>
          </a:p>
          <a:p>
            <a:pPr marL="0" indent="0">
              <a:buNone/>
            </a:pPr>
            <a:endParaRPr lang="en-US" altLang="en-US" sz="1600" dirty="0">
              <a:latin typeface="Arial" panose="020B0604020202020204" pitchFamily="34" charset="0"/>
              <a:cs typeface="Arial" panose="020B0604020202020204" pitchFamily="34" charset="0"/>
            </a:endParaRPr>
          </a:p>
          <a:p>
            <a:pPr marL="0" indent="0">
              <a:buNone/>
            </a:pPr>
            <a:r>
              <a:rPr lang="en-US" altLang="en-US" sz="1600" dirty="0">
                <a:latin typeface="Arial" panose="020B0604020202020204" pitchFamily="34" charset="0"/>
                <a:cs typeface="Arial" panose="020B0604020202020204" pitchFamily="34" charset="0"/>
              </a:rPr>
              <a:t>He has seven years of experience with OpenDSS, having taught several OpenDSS trainings in Brazil at conferences, universities, and industry. He is the founder of the largest YouTube channel about OpenDSS in the world. Currently, he lectures about OpenDSS in the Electric Power Distribution MBA course and in the Power System Analysis with OpenDSS course, both at Polytechnic School of the University of Sao Paulo.</a:t>
            </a:r>
          </a:p>
        </p:txBody>
      </p:sp>
      <p:pic>
        <p:nvPicPr>
          <p:cNvPr id="5" name="Picture 4" descr="A person wearing a suit and tie smiling at the camera&#10;&#10;Description automatically generated">
            <a:extLst>
              <a:ext uri="{FF2B5EF4-FFF2-40B4-BE49-F238E27FC236}">
                <a16:creationId xmlns:a16="http://schemas.microsoft.com/office/drawing/2014/main" id="{DF446406-9534-45F6-BA81-FC3DCE8EB258}"/>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32887" y="286624"/>
            <a:ext cx="1606757" cy="1807602"/>
          </a:xfrm>
          <a:prstGeom prst="rect">
            <a:avLst/>
          </a:prstGeom>
        </p:spPr>
      </p:pic>
    </p:spTree>
    <p:extLst>
      <p:ext uri="{BB962C8B-B14F-4D97-AF65-F5344CB8AC3E}">
        <p14:creationId xmlns:p14="http://schemas.microsoft.com/office/powerpoint/2010/main" val="313200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E86DD4-A8AB-4FE9-92E2-C32836469F79}"/>
              </a:ext>
            </a:extLst>
          </p:cNvPr>
          <p:cNvSpPr>
            <a:spLocks noGrp="1"/>
          </p:cNvSpPr>
          <p:nvPr>
            <p:ph type="title"/>
          </p:nvPr>
        </p:nvSpPr>
        <p:spPr/>
        <p:txBody>
          <a:bodyPr/>
          <a:lstStyle/>
          <a:p>
            <a:r>
              <a:rPr lang="en-US" dirty="0"/>
              <a:t>Simulation Part</a:t>
            </a:r>
          </a:p>
        </p:txBody>
      </p:sp>
      <p:sp>
        <p:nvSpPr>
          <p:cNvPr id="15" name="Text Placeholder 1">
            <a:extLst>
              <a:ext uri="{FF2B5EF4-FFF2-40B4-BE49-F238E27FC236}">
                <a16:creationId xmlns:a16="http://schemas.microsoft.com/office/drawing/2014/main" id="{2606D3F8-6993-4CF9-B7B8-8E5453FD382F}"/>
              </a:ext>
            </a:extLst>
          </p:cNvPr>
          <p:cNvSpPr txBox="1">
            <a:spLocks/>
          </p:cNvSpPr>
          <p:nvPr/>
        </p:nvSpPr>
        <p:spPr>
          <a:xfrm>
            <a:off x="805075" y="1260474"/>
            <a:ext cx="6770370" cy="639762"/>
          </a:xfrm>
          <a:prstGeom prst="rect">
            <a:avLst/>
          </a:prstGeom>
        </p:spPr>
        <p:txBody>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kern="0" dirty="0"/>
              <a:t>Process</a:t>
            </a:r>
          </a:p>
        </p:txBody>
      </p:sp>
      <p:sp>
        <p:nvSpPr>
          <p:cNvPr id="16" name="Content Placeholder 4">
            <a:extLst>
              <a:ext uri="{FF2B5EF4-FFF2-40B4-BE49-F238E27FC236}">
                <a16:creationId xmlns:a16="http://schemas.microsoft.com/office/drawing/2014/main" id="{4ECD640A-7671-4BA6-9570-A73F104D7083}"/>
              </a:ext>
            </a:extLst>
          </p:cNvPr>
          <p:cNvSpPr txBox="1">
            <a:spLocks/>
          </p:cNvSpPr>
          <p:nvPr/>
        </p:nvSpPr>
        <p:spPr>
          <a:xfrm>
            <a:off x="632645" y="1833378"/>
            <a:ext cx="10561080" cy="2941797"/>
          </a:xfrm>
          <a:prstGeom prst="rect">
            <a:avLst/>
          </a:prstGeom>
        </p:spPr>
        <p:txBody>
          <a:bodyPr>
            <a:normAutofit lnSpcReduction="10000"/>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744538" lvl="1" indent="-457200">
              <a:buFont typeface="+mj-lt"/>
              <a:buAutoNum type="arabicPeriod"/>
            </a:pPr>
            <a:r>
              <a:rPr lang="en-US" kern="0" dirty="0"/>
              <a:t>Compile Circuit</a:t>
            </a:r>
          </a:p>
          <a:p>
            <a:pPr marL="744538" lvl="1" indent="-457200">
              <a:buFont typeface="+mj-lt"/>
              <a:buAutoNum type="arabicPeriod"/>
            </a:pPr>
            <a:r>
              <a:rPr lang="en-US" kern="0" dirty="0"/>
              <a:t>Get all 3-ph MV buses</a:t>
            </a:r>
          </a:p>
          <a:p>
            <a:pPr marL="744538" lvl="1" indent="-457200">
              <a:buFont typeface="+mj-lt"/>
              <a:buAutoNum type="arabicPeriod"/>
            </a:pPr>
            <a:r>
              <a:rPr lang="en-US" kern="0" dirty="0"/>
              <a:t>For each bus</a:t>
            </a:r>
          </a:p>
          <a:p>
            <a:pPr marL="1027113" lvl="2" indent="-457200">
              <a:buFont typeface="+mj-lt"/>
              <a:buAutoNum type="arabicPeriod"/>
            </a:pPr>
            <a:r>
              <a:rPr lang="en-US" kern="0" dirty="0"/>
              <a:t>Compile circuit</a:t>
            </a:r>
          </a:p>
          <a:p>
            <a:pPr marL="1027113" lvl="2" indent="-457200">
              <a:buFont typeface="+mj-lt"/>
              <a:buAutoNum type="arabicPeriod"/>
            </a:pPr>
            <a:r>
              <a:rPr lang="en-US" kern="0" dirty="0"/>
              <a:t>Set baseline</a:t>
            </a:r>
          </a:p>
          <a:p>
            <a:pPr marL="1027113" lvl="2" indent="-457200">
              <a:buFont typeface="+mj-lt"/>
              <a:buAutoNum type="arabicPeriod"/>
            </a:pPr>
            <a:r>
              <a:rPr lang="en-US" kern="0" dirty="0"/>
              <a:t>Run OV HC process</a:t>
            </a:r>
          </a:p>
          <a:p>
            <a:pPr marL="1027113" lvl="2" indent="-457200">
              <a:buFont typeface="+mj-lt"/>
              <a:buAutoNum type="arabicPeriod"/>
            </a:pPr>
            <a:r>
              <a:rPr lang="en-US" kern="0" dirty="0"/>
              <a:t>Save OV HC </a:t>
            </a:r>
          </a:p>
          <a:p>
            <a:pPr marL="744538" lvl="1" indent="-457200">
              <a:buFont typeface="+mj-lt"/>
              <a:buAutoNum type="arabicPeriod"/>
            </a:pPr>
            <a:r>
              <a:rPr lang="en-US" kern="0" dirty="0"/>
              <a:t>Save (Buses; OV HC results)</a:t>
            </a:r>
          </a:p>
        </p:txBody>
      </p:sp>
    </p:spTree>
    <p:extLst>
      <p:ext uri="{BB962C8B-B14F-4D97-AF65-F5344CB8AC3E}">
        <p14:creationId xmlns:p14="http://schemas.microsoft.com/office/powerpoint/2010/main" val="160772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33563-4D65-4E88-A847-8242D0E8EA03}"/>
              </a:ext>
            </a:extLst>
          </p:cNvPr>
          <p:cNvSpPr>
            <a:spLocks noGrp="1"/>
          </p:cNvSpPr>
          <p:nvPr>
            <p:ph type="title"/>
          </p:nvPr>
        </p:nvSpPr>
        <p:spPr/>
        <p:txBody>
          <a:bodyPr/>
          <a:lstStyle/>
          <a:p>
            <a:r>
              <a:rPr lang="en-US" dirty="0"/>
              <a:t>Process (process_hc.py)</a:t>
            </a:r>
          </a:p>
        </p:txBody>
      </p:sp>
      <p:pic>
        <p:nvPicPr>
          <p:cNvPr id="5" name="Picture 4">
            <a:extLst>
              <a:ext uri="{FF2B5EF4-FFF2-40B4-BE49-F238E27FC236}">
                <a16:creationId xmlns:a16="http://schemas.microsoft.com/office/drawing/2014/main" id="{1E02A4F3-38E8-427C-B2FD-9425C1324083}"/>
              </a:ext>
            </a:extLst>
          </p:cNvPr>
          <p:cNvPicPr>
            <a:picLocks noChangeAspect="1"/>
          </p:cNvPicPr>
          <p:nvPr/>
        </p:nvPicPr>
        <p:blipFill>
          <a:blip r:embed="rId2"/>
          <a:stretch>
            <a:fillRect/>
          </a:stretch>
        </p:blipFill>
        <p:spPr>
          <a:xfrm>
            <a:off x="602456" y="914083"/>
            <a:ext cx="8743950" cy="1819275"/>
          </a:xfrm>
          <a:prstGeom prst="rect">
            <a:avLst/>
          </a:prstGeom>
        </p:spPr>
      </p:pic>
    </p:spTree>
    <p:extLst>
      <p:ext uri="{BB962C8B-B14F-4D97-AF65-F5344CB8AC3E}">
        <p14:creationId xmlns:p14="http://schemas.microsoft.com/office/powerpoint/2010/main" val="49838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33563-4D65-4E88-A847-8242D0E8EA03}"/>
              </a:ext>
            </a:extLst>
          </p:cNvPr>
          <p:cNvSpPr>
            <a:spLocks noGrp="1"/>
          </p:cNvSpPr>
          <p:nvPr>
            <p:ph type="title"/>
          </p:nvPr>
        </p:nvSpPr>
        <p:spPr/>
        <p:txBody>
          <a:bodyPr/>
          <a:lstStyle/>
          <a:p>
            <a:r>
              <a:rPr lang="en-US" dirty="0"/>
              <a:t>Process (process_hc.py)</a:t>
            </a:r>
          </a:p>
        </p:txBody>
      </p:sp>
      <p:pic>
        <p:nvPicPr>
          <p:cNvPr id="5" name="Picture 4">
            <a:extLst>
              <a:ext uri="{FF2B5EF4-FFF2-40B4-BE49-F238E27FC236}">
                <a16:creationId xmlns:a16="http://schemas.microsoft.com/office/drawing/2014/main" id="{1E02A4F3-38E8-427C-B2FD-9425C1324083}"/>
              </a:ext>
            </a:extLst>
          </p:cNvPr>
          <p:cNvPicPr>
            <a:picLocks noChangeAspect="1"/>
          </p:cNvPicPr>
          <p:nvPr/>
        </p:nvPicPr>
        <p:blipFill>
          <a:blip r:embed="rId2"/>
          <a:stretch>
            <a:fillRect/>
          </a:stretch>
        </p:blipFill>
        <p:spPr>
          <a:xfrm>
            <a:off x="602456" y="914083"/>
            <a:ext cx="8743950" cy="1819275"/>
          </a:xfrm>
          <a:prstGeom prst="rect">
            <a:avLst/>
          </a:prstGeom>
        </p:spPr>
      </p:pic>
      <p:pic>
        <p:nvPicPr>
          <p:cNvPr id="4" name="Picture 3">
            <a:extLst>
              <a:ext uri="{FF2B5EF4-FFF2-40B4-BE49-F238E27FC236}">
                <a16:creationId xmlns:a16="http://schemas.microsoft.com/office/drawing/2014/main" id="{9C517650-D729-409B-B283-EA053152AAC6}"/>
              </a:ext>
            </a:extLst>
          </p:cNvPr>
          <p:cNvPicPr>
            <a:picLocks noChangeAspect="1"/>
          </p:cNvPicPr>
          <p:nvPr/>
        </p:nvPicPr>
        <p:blipFill>
          <a:blip r:embed="rId3"/>
          <a:stretch>
            <a:fillRect/>
          </a:stretch>
        </p:blipFill>
        <p:spPr>
          <a:xfrm>
            <a:off x="3271838" y="2678906"/>
            <a:ext cx="7620000" cy="38290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1252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29C2-17AC-40FD-86BA-630734462CA5}"/>
              </a:ext>
            </a:extLst>
          </p:cNvPr>
          <p:cNvSpPr>
            <a:spLocks noGrp="1"/>
          </p:cNvSpPr>
          <p:nvPr>
            <p:ph type="title"/>
          </p:nvPr>
        </p:nvSpPr>
        <p:spPr/>
        <p:txBody>
          <a:bodyPr/>
          <a:lstStyle/>
          <a:p>
            <a:r>
              <a:rPr lang="en-US" dirty="0"/>
              <a:t>Process (process_hc.py)</a:t>
            </a:r>
          </a:p>
        </p:txBody>
      </p:sp>
      <p:pic>
        <p:nvPicPr>
          <p:cNvPr id="5" name="Picture 4">
            <a:extLst>
              <a:ext uri="{FF2B5EF4-FFF2-40B4-BE49-F238E27FC236}">
                <a16:creationId xmlns:a16="http://schemas.microsoft.com/office/drawing/2014/main" id="{A1A094E0-5818-427D-A792-5CEB81278234}"/>
              </a:ext>
            </a:extLst>
          </p:cNvPr>
          <p:cNvPicPr>
            <a:picLocks noChangeAspect="1"/>
          </p:cNvPicPr>
          <p:nvPr/>
        </p:nvPicPr>
        <p:blipFill>
          <a:blip r:embed="rId2"/>
          <a:stretch>
            <a:fillRect/>
          </a:stretch>
        </p:blipFill>
        <p:spPr>
          <a:xfrm>
            <a:off x="571127" y="914083"/>
            <a:ext cx="8791575" cy="2952750"/>
          </a:xfrm>
          <a:prstGeom prst="rect">
            <a:avLst/>
          </a:prstGeom>
        </p:spPr>
      </p:pic>
    </p:spTree>
    <p:extLst>
      <p:ext uri="{BB962C8B-B14F-4D97-AF65-F5344CB8AC3E}">
        <p14:creationId xmlns:p14="http://schemas.microsoft.com/office/powerpoint/2010/main" val="172574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29C2-17AC-40FD-86BA-630734462CA5}"/>
              </a:ext>
            </a:extLst>
          </p:cNvPr>
          <p:cNvSpPr>
            <a:spLocks noGrp="1"/>
          </p:cNvSpPr>
          <p:nvPr>
            <p:ph type="title"/>
          </p:nvPr>
        </p:nvSpPr>
        <p:spPr/>
        <p:txBody>
          <a:bodyPr/>
          <a:lstStyle/>
          <a:p>
            <a:r>
              <a:rPr lang="en-US" dirty="0"/>
              <a:t>Process (process_hc.py)</a:t>
            </a:r>
          </a:p>
        </p:txBody>
      </p:sp>
      <p:pic>
        <p:nvPicPr>
          <p:cNvPr id="5" name="Picture 4">
            <a:extLst>
              <a:ext uri="{FF2B5EF4-FFF2-40B4-BE49-F238E27FC236}">
                <a16:creationId xmlns:a16="http://schemas.microsoft.com/office/drawing/2014/main" id="{1AEF46B8-3870-4E29-9716-C35D52436E04}"/>
              </a:ext>
            </a:extLst>
          </p:cNvPr>
          <p:cNvPicPr>
            <a:picLocks noChangeAspect="1"/>
          </p:cNvPicPr>
          <p:nvPr/>
        </p:nvPicPr>
        <p:blipFill>
          <a:blip r:embed="rId2"/>
          <a:stretch>
            <a:fillRect/>
          </a:stretch>
        </p:blipFill>
        <p:spPr>
          <a:xfrm>
            <a:off x="571127" y="914083"/>
            <a:ext cx="8791575" cy="2952750"/>
          </a:xfrm>
          <a:prstGeom prst="rect">
            <a:avLst/>
          </a:prstGeom>
        </p:spPr>
      </p:pic>
      <p:pic>
        <p:nvPicPr>
          <p:cNvPr id="6" name="Picture 5">
            <a:extLst>
              <a:ext uri="{FF2B5EF4-FFF2-40B4-BE49-F238E27FC236}">
                <a16:creationId xmlns:a16="http://schemas.microsoft.com/office/drawing/2014/main" id="{26C26ECE-B6AB-4A1C-85E7-3E7D9528C288}"/>
              </a:ext>
            </a:extLst>
          </p:cNvPr>
          <p:cNvPicPr>
            <a:picLocks noChangeAspect="1"/>
          </p:cNvPicPr>
          <p:nvPr/>
        </p:nvPicPr>
        <p:blipFill>
          <a:blip r:embed="rId3"/>
          <a:stretch>
            <a:fillRect/>
          </a:stretch>
        </p:blipFill>
        <p:spPr>
          <a:xfrm>
            <a:off x="5910262" y="2316956"/>
            <a:ext cx="5114925" cy="3552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3506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29C2-17AC-40FD-86BA-630734462CA5}"/>
              </a:ext>
            </a:extLst>
          </p:cNvPr>
          <p:cNvSpPr>
            <a:spLocks noGrp="1"/>
          </p:cNvSpPr>
          <p:nvPr>
            <p:ph type="title"/>
          </p:nvPr>
        </p:nvSpPr>
        <p:spPr/>
        <p:txBody>
          <a:bodyPr/>
          <a:lstStyle/>
          <a:p>
            <a:r>
              <a:rPr lang="en-US" dirty="0"/>
              <a:t>Process (process_hc.py)</a:t>
            </a:r>
          </a:p>
        </p:txBody>
      </p:sp>
      <p:pic>
        <p:nvPicPr>
          <p:cNvPr id="7" name="Picture 6">
            <a:extLst>
              <a:ext uri="{FF2B5EF4-FFF2-40B4-BE49-F238E27FC236}">
                <a16:creationId xmlns:a16="http://schemas.microsoft.com/office/drawing/2014/main" id="{468EA7D9-A2C7-46FF-98E5-5E7184F72F00}"/>
              </a:ext>
            </a:extLst>
          </p:cNvPr>
          <p:cNvPicPr>
            <a:picLocks noChangeAspect="1"/>
          </p:cNvPicPr>
          <p:nvPr/>
        </p:nvPicPr>
        <p:blipFill>
          <a:blip r:embed="rId2"/>
          <a:stretch>
            <a:fillRect/>
          </a:stretch>
        </p:blipFill>
        <p:spPr>
          <a:xfrm>
            <a:off x="571127" y="914083"/>
            <a:ext cx="8791575" cy="2952750"/>
          </a:xfrm>
          <a:prstGeom prst="rect">
            <a:avLst/>
          </a:prstGeom>
        </p:spPr>
      </p:pic>
      <p:pic>
        <p:nvPicPr>
          <p:cNvPr id="5" name="Picture 4">
            <a:extLst>
              <a:ext uri="{FF2B5EF4-FFF2-40B4-BE49-F238E27FC236}">
                <a16:creationId xmlns:a16="http://schemas.microsoft.com/office/drawing/2014/main" id="{D26C5574-DFE3-44BE-A0D7-61B8CC4E2911}"/>
              </a:ext>
            </a:extLst>
          </p:cNvPr>
          <p:cNvPicPr>
            <a:picLocks noChangeAspect="1"/>
          </p:cNvPicPr>
          <p:nvPr/>
        </p:nvPicPr>
        <p:blipFill>
          <a:blip r:embed="rId3"/>
          <a:stretch>
            <a:fillRect/>
          </a:stretch>
        </p:blipFill>
        <p:spPr>
          <a:xfrm>
            <a:off x="5592002" y="2019631"/>
            <a:ext cx="5493100" cy="4511127"/>
          </a:xfrm>
          <a:prstGeom prst="rect">
            <a:avLst/>
          </a:prstGeom>
        </p:spPr>
      </p:pic>
    </p:spTree>
    <p:extLst>
      <p:ext uri="{BB962C8B-B14F-4D97-AF65-F5344CB8AC3E}">
        <p14:creationId xmlns:p14="http://schemas.microsoft.com/office/powerpoint/2010/main" val="15229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29C2-17AC-40FD-86BA-630734462CA5}"/>
              </a:ext>
            </a:extLst>
          </p:cNvPr>
          <p:cNvSpPr>
            <a:spLocks noGrp="1"/>
          </p:cNvSpPr>
          <p:nvPr>
            <p:ph type="title"/>
          </p:nvPr>
        </p:nvSpPr>
        <p:spPr/>
        <p:txBody>
          <a:bodyPr/>
          <a:lstStyle/>
          <a:p>
            <a:r>
              <a:rPr lang="en-US" dirty="0"/>
              <a:t>Process (process_hc.py)</a:t>
            </a:r>
          </a:p>
        </p:txBody>
      </p:sp>
      <p:pic>
        <p:nvPicPr>
          <p:cNvPr id="5" name="Picture 4">
            <a:extLst>
              <a:ext uri="{FF2B5EF4-FFF2-40B4-BE49-F238E27FC236}">
                <a16:creationId xmlns:a16="http://schemas.microsoft.com/office/drawing/2014/main" id="{9AF0873A-226F-418A-868D-7A5F4A8CBC65}"/>
              </a:ext>
            </a:extLst>
          </p:cNvPr>
          <p:cNvPicPr>
            <a:picLocks noChangeAspect="1"/>
          </p:cNvPicPr>
          <p:nvPr/>
        </p:nvPicPr>
        <p:blipFill>
          <a:blip r:embed="rId2"/>
          <a:stretch>
            <a:fillRect/>
          </a:stretch>
        </p:blipFill>
        <p:spPr>
          <a:xfrm>
            <a:off x="571127" y="914083"/>
            <a:ext cx="8791575" cy="2952750"/>
          </a:xfrm>
          <a:prstGeom prst="rect">
            <a:avLst/>
          </a:prstGeom>
        </p:spPr>
      </p:pic>
    </p:spTree>
    <p:extLst>
      <p:ext uri="{BB962C8B-B14F-4D97-AF65-F5344CB8AC3E}">
        <p14:creationId xmlns:p14="http://schemas.microsoft.com/office/powerpoint/2010/main" val="2541659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F285-9E29-4C89-B5E4-9F1DE26A43AA}"/>
              </a:ext>
            </a:extLst>
          </p:cNvPr>
          <p:cNvSpPr>
            <a:spLocks noGrp="1"/>
          </p:cNvSpPr>
          <p:nvPr>
            <p:ph type="title"/>
          </p:nvPr>
        </p:nvSpPr>
        <p:spPr>
          <a:xfrm>
            <a:off x="365760" y="182563"/>
            <a:ext cx="11430000" cy="731520"/>
          </a:xfrm>
        </p:spPr>
        <p:txBody>
          <a:bodyPr wrap="square" anchor="t">
            <a:normAutofit/>
          </a:bodyPr>
          <a:lstStyle/>
          <a:p>
            <a:r>
              <a:rPr lang="en-US" dirty="0"/>
              <a:t>Process (process_hc.py)</a:t>
            </a:r>
          </a:p>
        </p:txBody>
      </p:sp>
      <p:pic>
        <p:nvPicPr>
          <p:cNvPr id="4" name="Picture 3">
            <a:extLst>
              <a:ext uri="{FF2B5EF4-FFF2-40B4-BE49-F238E27FC236}">
                <a16:creationId xmlns:a16="http://schemas.microsoft.com/office/drawing/2014/main" id="{DD5756B4-B035-4EA0-8A10-B1E93E713599}"/>
              </a:ext>
            </a:extLst>
          </p:cNvPr>
          <p:cNvPicPr>
            <a:picLocks noChangeAspect="1"/>
          </p:cNvPicPr>
          <p:nvPr/>
        </p:nvPicPr>
        <p:blipFill>
          <a:blip r:embed="rId2"/>
          <a:stretch>
            <a:fillRect/>
          </a:stretch>
        </p:blipFill>
        <p:spPr>
          <a:xfrm>
            <a:off x="958691" y="1314450"/>
            <a:ext cx="10042684" cy="2862166"/>
          </a:xfrm>
          <a:prstGeom prst="rect">
            <a:avLst/>
          </a:prstGeom>
          <a:noFill/>
        </p:spPr>
      </p:pic>
      <p:sp>
        <p:nvSpPr>
          <p:cNvPr id="9" name="Text Placeholder 3">
            <a:extLst>
              <a:ext uri="{FF2B5EF4-FFF2-40B4-BE49-F238E27FC236}">
                <a16:creationId xmlns:a16="http://schemas.microsoft.com/office/drawing/2014/main" id="{38A63CB2-DB79-45DF-8616-D298971B6075}"/>
              </a:ext>
            </a:extLst>
          </p:cNvPr>
          <p:cNvSpPr>
            <a:spLocks noGrp="1"/>
          </p:cNvSpPr>
          <p:nvPr>
            <p:ph type="body" sz="quarter" idx="10"/>
          </p:nvPr>
        </p:nvSpPr>
        <p:spPr>
          <a:xfrm>
            <a:off x="365125" y="5943600"/>
            <a:ext cx="11430000" cy="548640"/>
          </a:xfrm>
        </p:spPr>
        <p:txBody>
          <a:bodyPr>
            <a:normAutofit/>
          </a:bodyPr>
          <a:lstStyle/>
          <a:p>
            <a:r>
              <a:rPr lang="en-US" dirty="0"/>
              <a:t>“…\HostingCapacity_OpenDSS\outputs\results.csv"</a:t>
            </a:r>
          </a:p>
        </p:txBody>
      </p:sp>
    </p:spTree>
    <p:extLst>
      <p:ext uri="{BB962C8B-B14F-4D97-AF65-F5344CB8AC3E}">
        <p14:creationId xmlns:p14="http://schemas.microsoft.com/office/powerpoint/2010/main" val="1579531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BBD4-A392-45F1-8567-6A6BF2108C4B}"/>
              </a:ext>
            </a:extLst>
          </p:cNvPr>
          <p:cNvSpPr>
            <a:spLocks noGrp="1"/>
          </p:cNvSpPr>
          <p:nvPr>
            <p:ph type="title"/>
          </p:nvPr>
        </p:nvSpPr>
        <p:spPr/>
        <p:txBody>
          <a:bodyPr/>
          <a:lstStyle/>
          <a:p>
            <a:r>
              <a:rPr lang="en-US" dirty="0"/>
              <a:t>Data Analysis (data_analysis.py)</a:t>
            </a:r>
          </a:p>
        </p:txBody>
      </p:sp>
      <p:pic>
        <p:nvPicPr>
          <p:cNvPr id="6" name="Picture 5">
            <a:extLst>
              <a:ext uri="{FF2B5EF4-FFF2-40B4-BE49-F238E27FC236}">
                <a16:creationId xmlns:a16="http://schemas.microsoft.com/office/drawing/2014/main" id="{97AD406C-364B-463A-B9FD-1F807A034457}"/>
              </a:ext>
            </a:extLst>
          </p:cNvPr>
          <p:cNvPicPr>
            <a:picLocks noChangeAspect="1"/>
          </p:cNvPicPr>
          <p:nvPr/>
        </p:nvPicPr>
        <p:blipFill>
          <a:blip r:embed="rId2"/>
          <a:stretch>
            <a:fillRect/>
          </a:stretch>
        </p:blipFill>
        <p:spPr>
          <a:xfrm>
            <a:off x="2309813" y="914083"/>
            <a:ext cx="7829550" cy="5495925"/>
          </a:xfrm>
          <a:prstGeom prst="rect">
            <a:avLst/>
          </a:prstGeom>
        </p:spPr>
      </p:pic>
    </p:spTree>
    <p:extLst>
      <p:ext uri="{BB962C8B-B14F-4D97-AF65-F5344CB8AC3E}">
        <p14:creationId xmlns:p14="http://schemas.microsoft.com/office/powerpoint/2010/main" val="748797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BBD4-A392-45F1-8567-6A6BF2108C4B}"/>
              </a:ext>
            </a:extLst>
          </p:cNvPr>
          <p:cNvSpPr>
            <a:spLocks noGrp="1"/>
          </p:cNvSpPr>
          <p:nvPr>
            <p:ph type="title"/>
          </p:nvPr>
        </p:nvSpPr>
        <p:spPr/>
        <p:txBody>
          <a:bodyPr/>
          <a:lstStyle/>
          <a:p>
            <a:r>
              <a:rPr lang="en-US" dirty="0"/>
              <a:t>Data Analysis (data_analysis.py)</a:t>
            </a:r>
          </a:p>
        </p:txBody>
      </p:sp>
      <p:pic>
        <p:nvPicPr>
          <p:cNvPr id="5" name="Picture 4">
            <a:extLst>
              <a:ext uri="{FF2B5EF4-FFF2-40B4-BE49-F238E27FC236}">
                <a16:creationId xmlns:a16="http://schemas.microsoft.com/office/drawing/2014/main" id="{2D5DDEA7-CD42-4FA4-AA4D-F8CB3B6FE345}"/>
              </a:ext>
            </a:extLst>
          </p:cNvPr>
          <p:cNvPicPr>
            <a:picLocks noChangeAspect="1"/>
          </p:cNvPicPr>
          <p:nvPr/>
        </p:nvPicPr>
        <p:blipFill>
          <a:blip r:embed="rId2"/>
          <a:stretch>
            <a:fillRect/>
          </a:stretch>
        </p:blipFill>
        <p:spPr>
          <a:xfrm>
            <a:off x="884997" y="1754629"/>
            <a:ext cx="2152650" cy="2028825"/>
          </a:xfrm>
          <a:prstGeom prst="rect">
            <a:avLst/>
          </a:prstGeom>
        </p:spPr>
      </p:pic>
      <p:pic>
        <p:nvPicPr>
          <p:cNvPr id="8" name="Picture 7">
            <a:extLst>
              <a:ext uri="{FF2B5EF4-FFF2-40B4-BE49-F238E27FC236}">
                <a16:creationId xmlns:a16="http://schemas.microsoft.com/office/drawing/2014/main" id="{395008CC-B896-4AA7-A452-FF043E0AD328}"/>
              </a:ext>
            </a:extLst>
          </p:cNvPr>
          <p:cNvPicPr>
            <a:picLocks noChangeAspect="1"/>
          </p:cNvPicPr>
          <p:nvPr/>
        </p:nvPicPr>
        <p:blipFill>
          <a:blip r:embed="rId3"/>
          <a:stretch>
            <a:fillRect/>
          </a:stretch>
        </p:blipFill>
        <p:spPr>
          <a:xfrm>
            <a:off x="4975693" y="1499755"/>
            <a:ext cx="5201975" cy="3858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9736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B33A-600F-4877-B132-E16774CA1C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0A3696-E2E7-447B-8DED-E9F3FCCF97AB}"/>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Training Resources</a:t>
            </a:r>
          </a:p>
          <a:p>
            <a:pPr lvl="1"/>
            <a:r>
              <a:rPr lang="en-US" sz="2400" dirty="0">
                <a:latin typeface="Arial" panose="020B0604020202020204" pitchFamily="34" charset="0"/>
                <a:cs typeface="Arial" panose="020B0604020202020204" pitchFamily="34" charset="0"/>
              </a:rPr>
              <a:t>Virtual Trainings</a:t>
            </a:r>
          </a:p>
          <a:p>
            <a:pPr lvl="1"/>
            <a:r>
              <a:rPr lang="en-US" sz="2400" dirty="0">
                <a:latin typeface="Arial" panose="020B0604020202020204" pitchFamily="34" charset="0"/>
                <a:cs typeface="Arial" panose="020B0604020202020204" pitchFamily="34" charset="0"/>
              </a:rPr>
              <a:t>YouTube Resources</a:t>
            </a:r>
          </a:p>
          <a:p>
            <a:r>
              <a:rPr lang="en-US" sz="2800" dirty="0">
                <a:latin typeface="Arial" panose="020B0604020202020204" pitchFamily="34" charset="0"/>
                <a:cs typeface="Arial" panose="020B0604020202020204" pitchFamily="34" charset="0"/>
              </a:rPr>
              <a:t>Demonstrations with Python</a:t>
            </a:r>
          </a:p>
          <a:p>
            <a:pPr lvl="1"/>
            <a:r>
              <a:rPr lang="en-US" sz="2400" dirty="0">
                <a:latin typeface="Arial" panose="020B0604020202020204" pitchFamily="34" charset="0"/>
                <a:cs typeface="Arial" panose="020B0604020202020204" pitchFamily="34" charset="0"/>
              </a:rPr>
              <a:t>Why You Might Want to Write Some Code …</a:t>
            </a:r>
          </a:p>
          <a:p>
            <a:pPr lvl="1"/>
            <a:r>
              <a:rPr lang="en-US" sz="2800" dirty="0"/>
              <a:t>What Languages Can You use for Your Code?</a:t>
            </a:r>
          </a:p>
          <a:p>
            <a:pPr lvl="1"/>
            <a:r>
              <a:rPr lang="en-US" sz="2800" dirty="0"/>
              <a:t>OpenDSS Versions</a:t>
            </a:r>
          </a:p>
          <a:p>
            <a:pPr lvl="1"/>
            <a:r>
              <a:rPr lang="en-US" sz="2800" dirty="0"/>
              <a:t>Ways to Write Code to Do Innovative Things</a:t>
            </a:r>
          </a:p>
          <a:p>
            <a:pPr lvl="1"/>
            <a:r>
              <a:rPr lang="en-US" sz="2800" u="sng" dirty="0"/>
              <a:t>Python integration</a:t>
            </a:r>
            <a:r>
              <a:rPr lang="en-US" sz="2800" dirty="0"/>
              <a:t>: </a:t>
            </a:r>
            <a:r>
              <a:rPr lang="en-US" sz="2800" dirty="0" err="1"/>
              <a:t>py</a:t>
            </a:r>
            <a:r>
              <a:rPr lang="en-US" sz="2800" dirty="0"/>
              <a:t>-</a:t>
            </a:r>
            <a:r>
              <a:rPr lang="en-US" sz="2800" dirty="0" err="1"/>
              <a:t>dss</a:t>
            </a:r>
            <a:r>
              <a:rPr lang="en-US" sz="2800" dirty="0"/>
              <a:t>-interface</a:t>
            </a:r>
          </a:p>
          <a:p>
            <a:pPr lvl="1"/>
            <a:r>
              <a:rPr lang="en-US" sz="2400" dirty="0">
                <a:latin typeface="Arial" panose="020B0604020202020204" pitchFamily="34" charset="0"/>
                <a:cs typeface="Arial" panose="020B0604020202020204" pitchFamily="34" charset="0"/>
              </a:rPr>
              <a:t>Example #1: Maximum Load Growth</a:t>
            </a:r>
          </a:p>
          <a:p>
            <a:pPr lvl="1"/>
            <a:r>
              <a:rPr lang="en-US" sz="2400" dirty="0">
                <a:latin typeface="Arial" panose="020B0604020202020204" pitchFamily="34" charset="0"/>
                <a:cs typeface="Arial" panose="020B0604020202020204" pitchFamily="34" charset="0"/>
              </a:rPr>
              <a:t>Example #2: Hosting Capacity Analysis</a:t>
            </a:r>
          </a:p>
          <a:p>
            <a:pPr lvl="1"/>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6920730"/>
      </p:ext>
    </p:extLst>
  </p:cSld>
  <p:clrMapOvr>
    <a:masterClrMapping/>
  </p:clrMapOvr>
  <mc:AlternateContent xmlns:mc="http://schemas.openxmlformats.org/markup-compatibility/2006" xmlns:p14="http://schemas.microsoft.com/office/powerpoint/2010/main">
    <mc:Choice Requires="p14">
      <p:transition spd="slow" p14:dur="2000" advTm="39452"/>
    </mc:Choice>
    <mc:Fallback xmlns="">
      <p:transition spd="slow" advTm="394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FFBF-019B-4500-AF58-1837E27E4580}"/>
              </a:ext>
            </a:extLst>
          </p:cNvPr>
          <p:cNvSpPr>
            <a:spLocks noGrp="1"/>
          </p:cNvSpPr>
          <p:nvPr>
            <p:ph type="ctrTitle" sz="quarter"/>
          </p:nvPr>
        </p:nvSpPr>
        <p:spPr/>
        <p:txBody>
          <a:bodyPr/>
          <a:lstStyle/>
          <a:p>
            <a:r>
              <a:rPr lang="en-US" dirty="0"/>
              <a:t>Thank you! Questions?</a:t>
            </a:r>
          </a:p>
        </p:txBody>
      </p:sp>
    </p:spTree>
    <p:extLst>
      <p:ext uri="{BB962C8B-B14F-4D97-AF65-F5344CB8AC3E}">
        <p14:creationId xmlns:p14="http://schemas.microsoft.com/office/powerpoint/2010/main" val="388012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03028D-FCCD-412F-9D8F-F9CDBB595473}"/>
              </a:ext>
            </a:extLst>
          </p:cNvPr>
          <p:cNvSpPr>
            <a:spLocks noGrp="1"/>
          </p:cNvSpPr>
          <p:nvPr>
            <p:ph type="ctrTitle" sz="quarter"/>
          </p:nvPr>
        </p:nvSpPr>
        <p:spPr/>
        <p:txBody>
          <a:bodyPr/>
          <a:lstStyle/>
          <a:p>
            <a:r>
              <a:rPr lang="en-US" dirty="0"/>
              <a:t>Training Resources</a:t>
            </a:r>
          </a:p>
        </p:txBody>
      </p:sp>
    </p:spTree>
    <p:extLst>
      <p:ext uri="{BB962C8B-B14F-4D97-AF65-F5344CB8AC3E}">
        <p14:creationId xmlns:p14="http://schemas.microsoft.com/office/powerpoint/2010/main" val="169000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BF2B0-5D3C-47FD-947B-A6A0BFA639BF}"/>
              </a:ext>
            </a:extLst>
          </p:cNvPr>
          <p:cNvSpPr>
            <a:spLocks noGrp="1"/>
          </p:cNvSpPr>
          <p:nvPr>
            <p:ph type="title"/>
          </p:nvPr>
        </p:nvSpPr>
        <p:spPr/>
        <p:txBody>
          <a:bodyPr/>
          <a:lstStyle/>
          <a:p>
            <a:r>
              <a:rPr lang="en-US" dirty="0"/>
              <a:t>Virtual Trainings</a:t>
            </a:r>
          </a:p>
        </p:txBody>
      </p:sp>
      <p:sp>
        <p:nvSpPr>
          <p:cNvPr id="7" name="Content Placeholder 6">
            <a:extLst>
              <a:ext uri="{FF2B5EF4-FFF2-40B4-BE49-F238E27FC236}">
                <a16:creationId xmlns:a16="http://schemas.microsoft.com/office/drawing/2014/main" id="{C7E85756-0AE0-4545-83DA-5990A54DEA2D}"/>
              </a:ext>
            </a:extLst>
          </p:cNvPr>
          <p:cNvSpPr>
            <a:spLocks noGrp="1"/>
          </p:cNvSpPr>
          <p:nvPr>
            <p:ph idx="1"/>
          </p:nvPr>
        </p:nvSpPr>
        <p:spPr>
          <a:xfrm>
            <a:off x="419573" y="1005840"/>
            <a:ext cx="11430000" cy="5394960"/>
          </a:xfrm>
        </p:spPr>
        <p:txBody>
          <a:bodyPr/>
          <a:lstStyle/>
          <a:p>
            <a:endParaRPr lang="en-US" dirty="0">
              <a:hlinkClick r:id="rId2"/>
            </a:endParaRPr>
          </a:p>
          <a:p>
            <a:endParaRPr lang="en-US" dirty="0">
              <a:hlinkClick r:id="rId2"/>
            </a:endParaRPr>
          </a:p>
          <a:p>
            <a:endParaRPr lang="en-US" dirty="0">
              <a:hlinkClick r:id="rId2"/>
            </a:endParaRPr>
          </a:p>
          <a:p>
            <a:r>
              <a:rPr lang="en-US" dirty="0">
                <a:hlinkClick r:id="rId2"/>
              </a:rPr>
              <a:t>2021 Virtual Training</a:t>
            </a:r>
            <a:endParaRPr lang="en-US" dirty="0"/>
          </a:p>
          <a:p>
            <a:endParaRPr lang="en-US" dirty="0"/>
          </a:p>
          <a:p>
            <a:r>
              <a:rPr lang="en-US" dirty="0">
                <a:hlinkClick r:id="rId3"/>
              </a:rPr>
              <a:t>2020 Virtual Training</a:t>
            </a:r>
            <a:endParaRPr lang="en-US" dirty="0"/>
          </a:p>
        </p:txBody>
      </p:sp>
      <p:grpSp>
        <p:nvGrpSpPr>
          <p:cNvPr id="12" name="Group 11">
            <a:extLst>
              <a:ext uri="{FF2B5EF4-FFF2-40B4-BE49-F238E27FC236}">
                <a16:creationId xmlns:a16="http://schemas.microsoft.com/office/drawing/2014/main" id="{24B3B157-0BDE-4247-A7B3-48004FE95CB1}"/>
              </a:ext>
            </a:extLst>
          </p:cNvPr>
          <p:cNvGrpSpPr/>
          <p:nvPr/>
        </p:nvGrpSpPr>
        <p:grpSpPr>
          <a:xfrm>
            <a:off x="4885773" y="1076325"/>
            <a:ext cx="6667500" cy="4705350"/>
            <a:chOff x="5104927" y="1865168"/>
            <a:chExt cx="6667500" cy="4705350"/>
          </a:xfrm>
        </p:grpSpPr>
        <p:pic>
          <p:nvPicPr>
            <p:cNvPr id="9" name="Picture 8">
              <a:extLst>
                <a:ext uri="{FF2B5EF4-FFF2-40B4-BE49-F238E27FC236}">
                  <a16:creationId xmlns:a16="http://schemas.microsoft.com/office/drawing/2014/main" id="{4914DD3C-DFDE-40D6-9AF2-02D0D30C897F}"/>
                </a:ext>
              </a:extLst>
            </p:cNvPr>
            <p:cNvPicPr>
              <a:picLocks noChangeAspect="1"/>
            </p:cNvPicPr>
            <p:nvPr/>
          </p:nvPicPr>
          <p:blipFill>
            <a:blip r:embed="rId4"/>
            <a:stretch>
              <a:fillRect/>
            </a:stretch>
          </p:blipFill>
          <p:spPr>
            <a:xfrm>
              <a:off x="5805015" y="1865168"/>
              <a:ext cx="5267325" cy="800100"/>
            </a:xfrm>
            <a:prstGeom prst="rect">
              <a:avLst/>
            </a:prstGeom>
          </p:spPr>
        </p:pic>
        <p:pic>
          <p:nvPicPr>
            <p:cNvPr id="11" name="Picture 10">
              <a:extLst>
                <a:ext uri="{FF2B5EF4-FFF2-40B4-BE49-F238E27FC236}">
                  <a16:creationId xmlns:a16="http://schemas.microsoft.com/office/drawing/2014/main" id="{5AC9EC33-07E4-4D7C-BC5E-C12A661D494B}"/>
                </a:ext>
              </a:extLst>
            </p:cNvPr>
            <p:cNvPicPr>
              <a:picLocks noChangeAspect="1"/>
            </p:cNvPicPr>
            <p:nvPr/>
          </p:nvPicPr>
          <p:blipFill>
            <a:blip r:embed="rId5"/>
            <a:stretch>
              <a:fillRect/>
            </a:stretch>
          </p:blipFill>
          <p:spPr>
            <a:xfrm>
              <a:off x="5104927" y="2665268"/>
              <a:ext cx="6667500" cy="3905250"/>
            </a:xfrm>
            <a:prstGeom prst="rect">
              <a:avLst/>
            </a:prstGeom>
          </p:spPr>
        </p:pic>
      </p:grpSp>
    </p:spTree>
    <p:extLst>
      <p:ext uri="{BB962C8B-B14F-4D97-AF65-F5344CB8AC3E}">
        <p14:creationId xmlns:p14="http://schemas.microsoft.com/office/powerpoint/2010/main" val="1361778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9B61-5C7D-4348-A86A-A9A83916EDA1}"/>
              </a:ext>
            </a:extLst>
          </p:cNvPr>
          <p:cNvSpPr>
            <a:spLocks noGrp="1"/>
          </p:cNvSpPr>
          <p:nvPr>
            <p:ph type="title"/>
          </p:nvPr>
        </p:nvSpPr>
        <p:spPr/>
        <p:txBody>
          <a:bodyPr/>
          <a:lstStyle/>
          <a:p>
            <a:r>
              <a:rPr lang="en-US" dirty="0"/>
              <a:t>YouTube Resources</a:t>
            </a:r>
          </a:p>
        </p:txBody>
      </p:sp>
      <p:sp>
        <p:nvSpPr>
          <p:cNvPr id="3" name="Content Placeholder 2">
            <a:extLst>
              <a:ext uri="{FF2B5EF4-FFF2-40B4-BE49-F238E27FC236}">
                <a16:creationId xmlns:a16="http://schemas.microsoft.com/office/drawing/2014/main" id="{BA1E58CA-B630-46E3-B271-6A30F357AC8C}"/>
              </a:ext>
            </a:extLst>
          </p:cNvPr>
          <p:cNvSpPr>
            <a:spLocks noGrp="1"/>
          </p:cNvSpPr>
          <p:nvPr>
            <p:ph idx="1"/>
          </p:nvPr>
        </p:nvSpPr>
        <p:spPr/>
        <p:txBody>
          <a:bodyPr/>
          <a:lstStyle/>
          <a:p>
            <a:r>
              <a:rPr lang="en-US" dirty="0">
                <a:hlinkClick r:id="rId2"/>
              </a:rPr>
              <a:t>OpenDSS Basics Playlist</a:t>
            </a:r>
            <a:endParaRPr lang="en-US" dirty="0"/>
          </a:p>
          <a:p>
            <a:endParaRPr lang="en-US" dirty="0"/>
          </a:p>
          <a:p>
            <a:r>
              <a:rPr lang="en-US" dirty="0">
                <a:hlinkClick r:id="rId3"/>
              </a:rPr>
              <a:t>OpenDSS and Python Playlist</a:t>
            </a:r>
            <a:endParaRPr lang="en-US" dirty="0"/>
          </a:p>
          <a:p>
            <a:endParaRPr lang="en-US" dirty="0"/>
          </a:p>
          <a:p>
            <a:r>
              <a:rPr lang="en-US" dirty="0">
                <a:hlinkClick r:id="rId4"/>
              </a:rPr>
              <a:t>OpenDSS-G YouTube Channel</a:t>
            </a:r>
            <a:endParaRPr lang="en-US" dirty="0"/>
          </a:p>
          <a:p>
            <a:pPr marL="0" indent="0">
              <a:buNone/>
            </a:pPr>
            <a:endParaRPr lang="en-US" dirty="0"/>
          </a:p>
        </p:txBody>
      </p:sp>
    </p:spTree>
    <p:extLst>
      <p:ext uri="{BB962C8B-B14F-4D97-AF65-F5344CB8AC3E}">
        <p14:creationId xmlns:p14="http://schemas.microsoft.com/office/powerpoint/2010/main" val="785504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4D832-1931-4EA6-8EE6-EA64CF069D77}"/>
              </a:ext>
            </a:extLst>
          </p:cNvPr>
          <p:cNvSpPr>
            <a:spLocks noGrp="1"/>
          </p:cNvSpPr>
          <p:nvPr>
            <p:ph type="ctrTitle" sz="quarter"/>
          </p:nvPr>
        </p:nvSpPr>
        <p:spPr/>
        <p:txBody>
          <a:bodyPr/>
          <a:lstStyle/>
          <a:p>
            <a:r>
              <a:rPr lang="en-US" dirty="0"/>
              <a:t>Demonstrations with Python</a:t>
            </a:r>
          </a:p>
        </p:txBody>
      </p:sp>
    </p:spTree>
    <p:extLst>
      <p:ext uri="{BB962C8B-B14F-4D97-AF65-F5344CB8AC3E}">
        <p14:creationId xmlns:p14="http://schemas.microsoft.com/office/powerpoint/2010/main" val="205432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5C6F9-4E7E-4B45-B66A-AD1C7FEA04F3}"/>
              </a:ext>
            </a:extLst>
          </p:cNvPr>
          <p:cNvSpPr>
            <a:spLocks noGrp="1"/>
          </p:cNvSpPr>
          <p:nvPr>
            <p:ph type="title"/>
          </p:nvPr>
        </p:nvSpPr>
        <p:spPr/>
        <p:txBody>
          <a:bodyPr/>
          <a:lstStyle/>
          <a:p>
            <a:r>
              <a:rPr lang="en-US" dirty="0"/>
              <a:t>Why You Might Want to Write Some Code …</a:t>
            </a:r>
          </a:p>
        </p:txBody>
      </p:sp>
      <p:cxnSp>
        <p:nvCxnSpPr>
          <p:cNvPr id="32" name="Straight Connector 31">
            <a:extLst>
              <a:ext uri="{FF2B5EF4-FFF2-40B4-BE49-F238E27FC236}">
                <a16:creationId xmlns:a16="http://schemas.microsoft.com/office/drawing/2014/main" id="{1C0DB1EC-AFC3-411A-89D3-E1FCD330272B}"/>
              </a:ext>
            </a:extLst>
          </p:cNvPr>
          <p:cNvCxnSpPr>
            <a:cxnSpLocks/>
          </p:cNvCxnSpPr>
          <p:nvPr/>
        </p:nvCxnSpPr>
        <p:spPr bwMode="auto">
          <a:xfrm>
            <a:off x="6096000" y="1024283"/>
            <a:ext cx="0" cy="5332374"/>
          </a:xfrm>
          <a:prstGeom prst="line">
            <a:avLst/>
          </a:prstGeom>
          <a:solidFill>
            <a:schemeClr val="accent1"/>
          </a:solidFill>
          <a:ln w="22225" cap="flat" cmpd="sng" algn="ctr">
            <a:solidFill>
              <a:schemeClr val="tx1"/>
            </a:solidFill>
            <a:prstDash val="sysDot"/>
            <a:bevel/>
            <a:headEnd type="none" w="med" len="med"/>
            <a:tailEnd type="none" w="med" len="med"/>
          </a:ln>
          <a:effectLst/>
        </p:spPr>
      </p:cxnSp>
      <p:grpSp>
        <p:nvGrpSpPr>
          <p:cNvPr id="6" name="Group 5">
            <a:extLst>
              <a:ext uri="{FF2B5EF4-FFF2-40B4-BE49-F238E27FC236}">
                <a16:creationId xmlns:a16="http://schemas.microsoft.com/office/drawing/2014/main" id="{433627F2-4C15-41BE-BAEE-071D382A4CE1}"/>
              </a:ext>
            </a:extLst>
          </p:cNvPr>
          <p:cNvGrpSpPr/>
          <p:nvPr/>
        </p:nvGrpSpPr>
        <p:grpSpPr>
          <a:xfrm>
            <a:off x="604562" y="1609976"/>
            <a:ext cx="5168889" cy="1494408"/>
            <a:chOff x="604562" y="1609976"/>
            <a:chExt cx="5168889" cy="1494408"/>
          </a:xfrm>
        </p:grpSpPr>
        <p:grpSp>
          <p:nvGrpSpPr>
            <p:cNvPr id="2" name="Group 1">
              <a:extLst>
                <a:ext uri="{FF2B5EF4-FFF2-40B4-BE49-F238E27FC236}">
                  <a16:creationId xmlns:a16="http://schemas.microsoft.com/office/drawing/2014/main" id="{04AD49B2-DEAE-40FA-98D0-36848EBD48A8}"/>
                </a:ext>
              </a:extLst>
            </p:cNvPr>
            <p:cNvGrpSpPr/>
            <p:nvPr/>
          </p:nvGrpSpPr>
          <p:grpSpPr>
            <a:xfrm>
              <a:off x="604562" y="1609976"/>
              <a:ext cx="5168889" cy="1494408"/>
              <a:chOff x="604562" y="1609976"/>
              <a:chExt cx="5168889" cy="1494408"/>
            </a:xfrm>
          </p:grpSpPr>
          <p:sp>
            <p:nvSpPr>
              <p:cNvPr id="20" name="Flowchart: Process 19">
                <a:extLst>
                  <a:ext uri="{FF2B5EF4-FFF2-40B4-BE49-F238E27FC236}">
                    <a16:creationId xmlns:a16="http://schemas.microsoft.com/office/drawing/2014/main" id="{FD2A0BEA-ABCC-45DC-88F9-0E8ABACF5C90}"/>
                  </a:ext>
                </a:extLst>
              </p:cNvPr>
              <p:cNvSpPr/>
              <p:nvPr/>
            </p:nvSpPr>
            <p:spPr bwMode="auto">
              <a:xfrm>
                <a:off x="4279043" y="1609976"/>
                <a:ext cx="1494408" cy="1494408"/>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6" name="TextBox 25">
                <a:extLst>
                  <a:ext uri="{FF2B5EF4-FFF2-40B4-BE49-F238E27FC236}">
                    <a16:creationId xmlns:a16="http://schemas.microsoft.com/office/drawing/2014/main" id="{3F472C3E-29FD-4DE2-9434-B98AEA96DC70}"/>
                  </a:ext>
                </a:extLst>
              </p:cNvPr>
              <p:cNvSpPr txBox="1"/>
              <p:nvPr/>
            </p:nvSpPr>
            <p:spPr>
              <a:xfrm>
                <a:off x="604562" y="1941681"/>
                <a:ext cx="3508465" cy="830997"/>
              </a:xfrm>
              <a:prstGeom prst="rect">
                <a:avLst/>
              </a:prstGeom>
              <a:noFill/>
            </p:spPr>
            <p:txBody>
              <a:bodyPr wrap="square" rtlCol="0">
                <a:spAutoFit/>
              </a:bodyPr>
              <a:lstStyle/>
              <a:p>
                <a:pPr algn="r">
                  <a:spcBef>
                    <a:spcPts val="0"/>
                  </a:spcBef>
                </a:pPr>
                <a:r>
                  <a:rPr lang="en-US" sz="2400" b="1" dirty="0">
                    <a:solidFill>
                      <a:schemeClr val="tx1"/>
                    </a:solidFill>
                    <a:latin typeface="+mn-lt"/>
                  </a:rPr>
                  <a:t>Create an algorithm not in OpenDSS</a:t>
                </a:r>
              </a:p>
            </p:txBody>
          </p:sp>
        </p:grpSp>
        <p:grpSp>
          <p:nvGrpSpPr>
            <p:cNvPr id="42" name="Group 41">
              <a:extLst>
                <a:ext uri="{FF2B5EF4-FFF2-40B4-BE49-F238E27FC236}">
                  <a16:creationId xmlns:a16="http://schemas.microsoft.com/office/drawing/2014/main" id="{D610C6F8-C64F-4874-96D7-EC8EC57D6310}"/>
                </a:ext>
              </a:extLst>
            </p:cNvPr>
            <p:cNvGrpSpPr/>
            <p:nvPr/>
          </p:nvGrpSpPr>
          <p:grpSpPr>
            <a:xfrm rot="21036247">
              <a:off x="4404547" y="1879440"/>
              <a:ext cx="1302866" cy="826002"/>
              <a:chOff x="7726363" y="1603045"/>
              <a:chExt cx="876914" cy="555955"/>
            </a:xfrm>
            <a:solidFill>
              <a:schemeClr val="bg1"/>
            </a:solidFill>
          </p:grpSpPr>
          <p:grpSp>
            <p:nvGrpSpPr>
              <p:cNvPr id="43" name="Group 42">
                <a:extLst>
                  <a:ext uri="{FF2B5EF4-FFF2-40B4-BE49-F238E27FC236}">
                    <a16:creationId xmlns:a16="http://schemas.microsoft.com/office/drawing/2014/main" id="{8E0D93E1-3C0C-4E5F-BE9E-31F099FF4B3F}"/>
                  </a:ext>
                </a:extLst>
              </p:cNvPr>
              <p:cNvGrpSpPr/>
              <p:nvPr/>
            </p:nvGrpSpPr>
            <p:grpSpPr>
              <a:xfrm>
                <a:off x="7726363" y="1666875"/>
                <a:ext cx="492125" cy="492125"/>
                <a:chOff x="7726363" y="1666875"/>
                <a:chExt cx="492125" cy="492125"/>
              </a:xfrm>
              <a:grpFill/>
            </p:grpSpPr>
            <p:sp>
              <p:nvSpPr>
                <p:cNvPr id="48" name="Freeform 10">
                  <a:extLst>
                    <a:ext uri="{FF2B5EF4-FFF2-40B4-BE49-F238E27FC236}">
                      <a16:creationId xmlns:a16="http://schemas.microsoft.com/office/drawing/2014/main" id="{63CDECA8-D7D5-4E6A-B2C3-F90F280CF522}"/>
                    </a:ext>
                  </a:extLst>
                </p:cNvPr>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9" name="Freeform 11">
                  <a:extLst>
                    <a:ext uri="{FF2B5EF4-FFF2-40B4-BE49-F238E27FC236}">
                      <a16:creationId xmlns:a16="http://schemas.microsoft.com/office/drawing/2014/main" id="{4ED60389-9803-41DF-BDD3-1E65718D1816}"/>
                    </a:ext>
                  </a:extLst>
                </p:cNvPr>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50" name="Freeform 12">
                  <a:extLst>
                    <a:ext uri="{FF2B5EF4-FFF2-40B4-BE49-F238E27FC236}">
                      <a16:creationId xmlns:a16="http://schemas.microsoft.com/office/drawing/2014/main" id="{EF0A8476-570F-4821-81D8-FCC6BB807F44}"/>
                    </a:ext>
                  </a:extLst>
                </p:cNvPr>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grpSp>
            <p:nvGrpSpPr>
              <p:cNvPr id="44" name="Group 43">
                <a:extLst>
                  <a:ext uri="{FF2B5EF4-FFF2-40B4-BE49-F238E27FC236}">
                    <a16:creationId xmlns:a16="http://schemas.microsoft.com/office/drawing/2014/main" id="{F17BB940-B08D-424E-9C17-48A9917C4298}"/>
                  </a:ext>
                </a:extLst>
              </p:cNvPr>
              <p:cNvGrpSpPr/>
              <p:nvPr/>
            </p:nvGrpSpPr>
            <p:grpSpPr>
              <a:xfrm>
                <a:off x="8191089" y="1603045"/>
                <a:ext cx="412188" cy="412188"/>
                <a:chOff x="7726363" y="1666875"/>
                <a:chExt cx="492125" cy="492125"/>
              </a:xfrm>
              <a:grpFill/>
            </p:grpSpPr>
            <p:sp>
              <p:nvSpPr>
                <p:cNvPr id="45" name="Freeform 10">
                  <a:extLst>
                    <a:ext uri="{FF2B5EF4-FFF2-40B4-BE49-F238E27FC236}">
                      <a16:creationId xmlns:a16="http://schemas.microsoft.com/office/drawing/2014/main" id="{6ED724A0-7AC6-4993-ACC6-74306CAA32FF}"/>
                    </a:ext>
                  </a:extLst>
                </p:cNvPr>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6" name="Freeform 11">
                  <a:extLst>
                    <a:ext uri="{FF2B5EF4-FFF2-40B4-BE49-F238E27FC236}">
                      <a16:creationId xmlns:a16="http://schemas.microsoft.com/office/drawing/2014/main" id="{68A8A39F-BF02-4048-BD46-F9908913759B}"/>
                    </a:ext>
                  </a:extLst>
                </p:cNvPr>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2">
                  <a:extLst>
                    <a:ext uri="{FF2B5EF4-FFF2-40B4-BE49-F238E27FC236}">
                      <a16:creationId xmlns:a16="http://schemas.microsoft.com/office/drawing/2014/main" id="{59A7393D-5112-4768-A0F5-27D20ECE7285}"/>
                    </a:ext>
                  </a:extLst>
                </p:cNvPr>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grpSp>
      </p:grpSp>
      <p:grpSp>
        <p:nvGrpSpPr>
          <p:cNvPr id="7" name="Group 6">
            <a:extLst>
              <a:ext uri="{FF2B5EF4-FFF2-40B4-BE49-F238E27FC236}">
                <a16:creationId xmlns:a16="http://schemas.microsoft.com/office/drawing/2014/main" id="{A40F06D9-C736-43EE-9B05-419292177375}"/>
              </a:ext>
            </a:extLst>
          </p:cNvPr>
          <p:cNvGrpSpPr/>
          <p:nvPr/>
        </p:nvGrpSpPr>
        <p:grpSpPr>
          <a:xfrm>
            <a:off x="604562" y="4375205"/>
            <a:ext cx="5168889" cy="1494408"/>
            <a:chOff x="604562" y="4375205"/>
            <a:chExt cx="5168889" cy="1494408"/>
          </a:xfrm>
        </p:grpSpPr>
        <p:grpSp>
          <p:nvGrpSpPr>
            <p:cNvPr id="4" name="Group 3">
              <a:extLst>
                <a:ext uri="{FF2B5EF4-FFF2-40B4-BE49-F238E27FC236}">
                  <a16:creationId xmlns:a16="http://schemas.microsoft.com/office/drawing/2014/main" id="{AA8EA274-B19C-49DE-B0CD-2174562532C9}"/>
                </a:ext>
              </a:extLst>
            </p:cNvPr>
            <p:cNvGrpSpPr/>
            <p:nvPr/>
          </p:nvGrpSpPr>
          <p:grpSpPr>
            <a:xfrm>
              <a:off x="604562" y="4375205"/>
              <a:ext cx="5168889" cy="1494408"/>
              <a:chOff x="604562" y="4375205"/>
              <a:chExt cx="5168889" cy="1494408"/>
            </a:xfrm>
          </p:grpSpPr>
          <p:sp>
            <p:nvSpPr>
              <p:cNvPr id="62" name="Flowchart: Process 61">
                <a:extLst>
                  <a:ext uri="{FF2B5EF4-FFF2-40B4-BE49-F238E27FC236}">
                    <a16:creationId xmlns:a16="http://schemas.microsoft.com/office/drawing/2014/main" id="{2874D026-2CB5-4D5F-AE74-188DDDD2D7EB}"/>
                  </a:ext>
                </a:extLst>
              </p:cNvPr>
              <p:cNvSpPr/>
              <p:nvPr/>
            </p:nvSpPr>
            <p:spPr bwMode="auto">
              <a:xfrm>
                <a:off x="4279043" y="4375205"/>
                <a:ext cx="1494408" cy="1494408"/>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3" name="TextBox 62">
                <a:extLst>
                  <a:ext uri="{FF2B5EF4-FFF2-40B4-BE49-F238E27FC236}">
                    <a16:creationId xmlns:a16="http://schemas.microsoft.com/office/drawing/2014/main" id="{0D2BE8A6-8662-49FC-84DD-42403A56AA8D}"/>
                  </a:ext>
                </a:extLst>
              </p:cNvPr>
              <p:cNvSpPr txBox="1"/>
              <p:nvPr/>
            </p:nvSpPr>
            <p:spPr>
              <a:xfrm>
                <a:off x="604562" y="4706910"/>
                <a:ext cx="3508465" cy="830997"/>
              </a:xfrm>
              <a:prstGeom prst="rect">
                <a:avLst/>
              </a:prstGeom>
              <a:noFill/>
            </p:spPr>
            <p:txBody>
              <a:bodyPr wrap="square" rtlCol="0">
                <a:spAutoFit/>
              </a:bodyPr>
              <a:lstStyle/>
              <a:p>
                <a:pPr algn="r">
                  <a:spcBef>
                    <a:spcPts val="0"/>
                  </a:spcBef>
                </a:pPr>
                <a:r>
                  <a:rPr lang="en-US" sz="2400" b="1" dirty="0">
                    <a:solidFill>
                      <a:schemeClr val="tx1"/>
                    </a:solidFill>
                    <a:latin typeface="+mn-lt"/>
                  </a:rPr>
                  <a:t>Automate manual and repetitive tasks</a:t>
                </a:r>
              </a:p>
            </p:txBody>
          </p:sp>
        </p:grpSp>
        <p:sp>
          <p:nvSpPr>
            <p:cNvPr id="73" name="Freeform 266">
              <a:extLst>
                <a:ext uri="{FF2B5EF4-FFF2-40B4-BE49-F238E27FC236}">
                  <a16:creationId xmlns:a16="http://schemas.microsoft.com/office/drawing/2014/main" id="{052F3C1C-AC5F-43B9-91B3-4121F17136E9}"/>
                </a:ext>
              </a:extLst>
            </p:cNvPr>
            <p:cNvSpPr>
              <a:spLocks noEditPoints="1"/>
            </p:cNvSpPr>
            <p:nvPr/>
          </p:nvSpPr>
          <p:spPr bwMode="auto">
            <a:xfrm>
              <a:off x="4662103" y="4676109"/>
              <a:ext cx="728288" cy="892600"/>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rgbClr val="FFFFFF"/>
            </a:solidFill>
            <a:ln>
              <a:noFill/>
            </a:ln>
          </p:spPr>
          <p:txBody>
            <a:bodyPr vert="horz" wrap="square" lIns="121889" tIns="60944" rIns="121889"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5" name="Group 4">
            <a:extLst>
              <a:ext uri="{FF2B5EF4-FFF2-40B4-BE49-F238E27FC236}">
                <a16:creationId xmlns:a16="http://schemas.microsoft.com/office/drawing/2014/main" id="{8E2CEBFD-8512-4000-BF8B-51C6C4AB7AE2}"/>
              </a:ext>
            </a:extLst>
          </p:cNvPr>
          <p:cNvGrpSpPr/>
          <p:nvPr/>
        </p:nvGrpSpPr>
        <p:grpSpPr>
          <a:xfrm>
            <a:off x="6439168" y="1618745"/>
            <a:ext cx="5148270" cy="1494408"/>
            <a:chOff x="6439168" y="1618745"/>
            <a:chExt cx="5148270" cy="1494408"/>
          </a:xfrm>
        </p:grpSpPr>
        <p:sp>
          <p:nvSpPr>
            <p:cNvPr id="75" name="TextBox 74">
              <a:extLst>
                <a:ext uri="{FF2B5EF4-FFF2-40B4-BE49-F238E27FC236}">
                  <a16:creationId xmlns:a16="http://schemas.microsoft.com/office/drawing/2014/main" id="{0EB7118D-A4CC-432D-805E-8A5ED8DF6516}"/>
                </a:ext>
              </a:extLst>
            </p:cNvPr>
            <p:cNvSpPr txBox="1"/>
            <p:nvPr/>
          </p:nvSpPr>
          <p:spPr>
            <a:xfrm>
              <a:off x="8078973" y="1979499"/>
              <a:ext cx="3508465" cy="830997"/>
            </a:xfrm>
            <a:prstGeom prst="rect">
              <a:avLst/>
            </a:prstGeom>
            <a:noFill/>
          </p:spPr>
          <p:txBody>
            <a:bodyPr wrap="square" rtlCol="0">
              <a:spAutoFit/>
            </a:bodyPr>
            <a:lstStyle/>
            <a:p>
              <a:pPr algn="l">
                <a:spcBef>
                  <a:spcPts val="0"/>
                </a:spcBef>
              </a:pPr>
              <a:r>
                <a:rPr lang="en-US" sz="2400" b="1" dirty="0">
                  <a:solidFill>
                    <a:schemeClr val="tx1"/>
                  </a:solidFill>
                  <a:latin typeface="+mn-lt"/>
                </a:rPr>
                <a:t>Develop a new device model or control</a:t>
              </a:r>
            </a:p>
          </p:txBody>
        </p:sp>
        <p:grpSp>
          <p:nvGrpSpPr>
            <p:cNvPr id="90" name="Group 89">
              <a:extLst>
                <a:ext uri="{FF2B5EF4-FFF2-40B4-BE49-F238E27FC236}">
                  <a16:creationId xmlns:a16="http://schemas.microsoft.com/office/drawing/2014/main" id="{C4397F7C-C55B-4310-AF96-601995D801FE}"/>
                </a:ext>
              </a:extLst>
            </p:cNvPr>
            <p:cNvGrpSpPr/>
            <p:nvPr/>
          </p:nvGrpSpPr>
          <p:grpSpPr>
            <a:xfrm>
              <a:off x="6439168" y="1618745"/>
              <a:ext cx="1494408" cy="1494408"/>
              <a:chOff x="6045856" y="1973539"/>
              <a:chExt cx="1494408" cy="1494408"/>
            </a:xfrm>
          </p:grpSpPr>
          <p:sp>
            <p:nvSpPr>
              <p:cNvPr id="74" name="Flowchart: Process 73">
                <a:extLst>
                  <a:ext uri="{FF2B5EF4-FFF2-40B4-BE49-F238E27FC236}">
                    <a16:creationId xmlns:a16="http://schemas.microsoft.com/office/drawing/2014/main" id="{63DD3004-3BD4-4713-B457-733BDA64C55A}"/>
                  </a:ext>
                </a:extLst>
              </p:cNvPr>
              <p:cNvSpPr/>
              <p:nvPr/>
            </p:nvSpPr>
            <p:spPr bwMode="auto">
              <a:xfrm>
                <a:off x="6045856" y="1973539"/>
                <a:ext cx="1494408" cy="1494408"/>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grpSp>
            <p:nvGrpSpPr>
              <p:cNvPr id="89" name="Group 88">
                <a:extLst>
                  <a:ext uri="{FF2B5EF4-FFF2-40B4-BE49-F238E27FC236}">
                    <a16:creationId xmlns:a16="http://schemas.microsoft.com/office/drawing/2014/main" id="{C530EA61-6516-422A-9B2B-E4C6EFBE0CF2}"/>
                  </a:ext>
                </a:extLst>
              </p:cNvPr>
              <p:cNvGrpSpPr/>
              <p:nvPr/>
            </p:nvGrpSpPr>
            <p:grpSpPr>
              <a:xfrm>
                <a:off x="6370222" y="2318231"/>
                <a:ext cx="845677" cy="805024"/>
                <a:chOff x="6975778" y="2126529"/>
                <a:chExt cx="415774" cy="395787"/>
              </a:xfrm>
            </p:grpSpPr>
            <p:sp>
              <p:nvSpPr>
                <p:cNvPr id="86" name="Freeform 24">
                  <a:extLst>
                    <a:ext uri="{FF2B5EF4-FFF2-40B4-BE49-F238E27FC236}">
                      <a16:creationId xmlns:a16="http://schemas.microsoft.com/office/drawing/2014/main" id="{732DCCA2-2E8F-4FF1-B107-013F474F72C3}"/>
                    </a:ext>
                  </a:extLst>
                </p:cNvPr>
                <p:cNvSpPr>
                  <a:spLocks noEditPoints="1"/>
                </p:cNvSpPr>
                <p:nvPr/>
              </p:nvSpPr>
              <p:spPr bwMode="auto">
                <a:xfrm>
                  <a:off x="6975778" y="2126529"/>
                  <a:ext cx="415774" cy="395787"/>
                </a:xfrm>
                <a:custGeom>
                  <a:avLst/>
                  <a:gdLst>
                    <a:gd name="T0" fmla="*/ 239 w 261"/>
                    <a:gd name="T1" fmla="*/ 0 h 248"/>
                    <a:gd name="T2" fmla="*/ 22 w 261"/>
                    <a:gd name="T3" fmla="*/ 0 h 248"/>
                    <a:gd name="T4" fmla="*/ 0 w 261"/>
                    <a:gd name="T5" fmla="*/ 22 h 248"/>
                    <a:gd name="T6" fmla="*/ 0 w 261"/>
                    <a:gd name="T7" fmla="*/ 190 h 248"/>
                    <a:gd name="T8" fmla="*/ 22 w 261"/>
                    <a:gd name="T9" fmla="*/ 212 h 248"/>
                    <a:gd name="T10" fmla="*/ 88 w 261"/>
                    <a:gd name="T11" fmla="*/ 212 h 248"/>
                    <a:gd name="T12" fmla="*/ 76 w 261"/>
                    <a:gd name="T13" fmla="*/ 224 h 248"/>
                    <a:gd name="T14" fmla="*/ 70 w 261"/>
                    <a:gd name="T15" fmla="*/ 231 h 248"/>
                    <a:gd name="T16" fmla="*/ 70 w 261"/>
                    <a:gd name="T17" fmla="*/ 241 h 248"/>
                    <a:gd name="T18" fmla="*/ 86 w 261"/>
                    <a:gd name="T19" fmla="*/ 248 h 248"/>
                    <a:gd name="T20" fmla="*/ 175 w 261"/>
                    <a:gd name="T21" fmla="*/ 248 h 248"/>
                    <a:gd name="T22" fmla="*/ 191 w 261"/>
                    <a:gd name="T23" fmla="*/ 241 h 248"/>
                    <a:gd name="T24" fmla="*/ 191 w 261"/>
                    <a:gd name="T25" fmla="*/ 231 h 248"/>
                    <a:gd name="T26" fmla="*/ 185 w 261"/>
                    <a:gd name="T27" fmla="*/ 224 h 248"/>
                    <a:gd name="T28" fmla="*/ 173 w 261"/>
                    <a:gd name="T29" fmla="*/ 212 h 248"/>
                    <a:gd name="T30" fmla="*/ 239 w 261"/>
                    <a:gd name="T31" fmla="*/ 212 h 248"/>
                    <a:gd name="T32" fmla="*/ 261 w 261"/>
                    <a:gd name="T33" fmla="*/ 190 h 248"/>
                    <a:gd name="T34" fmla="*/ 261 w 261"/>
                    <a:gd name="T35" fmla="*/ 22 h 248"/>
                    <a:gd name="T36" fmla="*/ 239 w 261"/>
                    <a:gd name="T37" fmla="*/ 0 h 248"/>
                    <a:gd name="T38" fmla="*/ 179 w 261"/>
                    <a:gd name="T39" fmla="*/ 230 h 248"/>
                    <a:gd name="T40" fmla="*/ 184 w 261"/>
                    <a:gd name="T41" fmla="*/ 236 h 248"/>
                    <a:gd name="T42" fmla="*/ 184 w 261"/>
                    <a:gd name="T43" fmla="*/ 238 h 248"/>
                    <a:gd name="T44" fmla="*/ 175 w 261"/>
                    <a:gd name="T45" fmla="*/ 240 h 248"/>
                    <a:gd name="T46" fmla="*/ 86 w 261"/>
                    <a:gd name="T47" fmla="*/ 240 h 248"/>
                    <a:gd name="T48" fmla="*/ 77 w 261"/>
                    <a:gd name="T49" fmla="*/ 238 h 248"/>
                    <a:gd name="T50" fmla="*/ 77 w 261"/>
                    <a:gd name="T51" fmla="*/ 236 h 248"/>
                    <a:gd name="T52" fmla="*/ 77 w 261"/>
                    <a:gd name="T53" fmla="*/ 236 h 248"/>
                    <a:gd name="T54" fmla="*/ 82 w 261"/>
                    <a:gd name="T55" fmla="*/ 230 h 248"/>
                    <a:gd name="T56" fmla="*/ 98 w 261"/>
                    <a:gd name="T57" fmla="*/ 212 h 248"/>
                    <a:gd name="T58" fmla="*/ 163 w 261"/>
                    <a:gd name="T59" fmla="*/ 212 h 248"/>
                    <a:gd name="T60" fmla="*/ 179 w 261"/>
                    <a:gd name="T61" fmla="*/ 230 h 248"/>
                    <a:gd name="T62" fmla="*/ 245 w 261"/>
                    <a:gd name="T63" fmla="*/ 190 h 248"/>
                    <a:gd name="T64" fmla="*/ 239 w 261"/>
                    <a:gd name="T65" fmla="*/ 196 h 248"/>
                    <a:gd name="T66" fmla="*/ 22 w 261"/>
                    <a:gd name="T67" fmla="*/ 196 h 248"/>
                    <a:gd name="T68" fmla="*/ 16 w 261"/>
                    <a:gd name="T69" fmla="*/ 190 h 248"/>
                    <a:gd name="T70" fmla="*/ 16 w 261"/>
                    <a:gd name="T71" fmla="*/ 22 h 248"/>
                    <a:gd name="T72" fmla="*/ 22 w 261"/>
                    <a:gd name="T73" fmla="*/ 16 h 248"/>
                    <a:gd name="T74" fmla="*/ 239 w 261"/>
                    <a:gd name="T75" fmla="*/ 16 h 248"/>
                    <a:gd name="T76" fmla="*/ 245 w 261"/>
                    <a:gd name="T77" fmla="*/ 22 h 248"/>
                    <a:gd name="T78" fmla="*/ 245 w 261"/>
                    <a:gd name="T79" fmla="*/ 19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1" h="248">
                      <a:moveTo>
                        <a:pt x="239" y="0"/>
                      </a:moveTo>
                      <a:cubicBezTo>
                        <a:pt x="22" y="0"/>
                        <a:pt x="22" y="0"/>
                        <a:pt x="22" y="0"/>
                      </a:cubicBezTo>
                      <a:cubicBezTo>
                        <a:pt x="10" y="0"/>
                        <a:pt x="0" y="10"/>
                        <a:pt x="0" y="22"/>
                      </a:cubicBezTo>
                      <a:cubicBezTo>
                        <a:pt x="0" y="190"/>
                        <a:pt x="0" y="190"/>
                        <a:pt x="0" y="190"/>
                      </a:cubicBezTo>
                      <a:cubicBezTo>
                        <a:pt x="0" y="202"/>
                        <a:pt x="10" y="212"/>
                        <a:pt x="22" y="212"/>
                      </a:cubicBezTo>
                      <a:cubicBezTo>
                        <a:pt x="88" y="212"/>
                        <a:pt x="88" y="212"/>
                        <a:pt x="88" y="212"/>
                      </a:cubicBezTo>
                      <a:cubicBezTo>
                        <a:pt x="85" y="216"/>
                        <a:pt x="79" y="222"/>
                        <a:pt x="76" y="224"/>
                      </a:cubicBezTo>
                      <a:cubicBezTo>
                        <a:pt x="74" y="227"/>
                        <a:pt x="71" y="229"/>
                        <a:pt x="70" y="231"/>
                      </a:cubicBezTo>
                      <a:cubicBezTo>
                        <a:pt x="69" y="233"/>
                        <a:pt x="68" y="237"/>
                        <a:pt x="70" y="241"/>
                      </a:cubicBezTo>
                      <a:cubicBezTo>
                        <a:pt x="71" y="244"/>
                        <a:pt x="76" y="248"/>
                        <a:pt x="86" y="248"/>
                      </a:cubicBezTo>
                      <a:cubicBezTo>
                        <a:pt x="175" y="248"/>
                        <a:pt x="175" y="248"/>
                        <a:pt x="175" y="248"/>
                      </a:cubicBezTo>
                      <a:cubicBezTo>
                        <a:pt x="185" y="248"/>
                        <a:pt x="190" y="244"/>
                        <a:pt x="191" y="241"/>
                      </a:cubicBezTo>
                      <a:cubicBezTo>
                        <a:pt x="193" y="237"/>
                        <a:pt x="192" y="233"/>
                        <a:pt x="191" y="231"/>
                      </a:cubicBezTo>
                      <a:cubicBezTo>
                        <a:pt x="190" y="229"/>
                        <a:pt x="187" y="227"/>
                        <a:pt x="185" y="224"/>
                      </a:cubicBezTo>
                      <a:cubicBezTo>
                        <a:pt x="182" y="222"/>
                        <a:pt x="176" y="216"/>
                        <a:pt x="173" y="212"/>
                      </a:cubicBezTo>
                      <a:cubicBezTo>
                        <a:pt x="239" y="212"/>
                        <a:pt x="239" y="212"/>
                        <a:pt x="239" y="212"/>
                      </a:cubicBezTo>
                      <a:cubicBezTo>
                        <a:pt x="251" y="212"/>
                        <a:pt x="261" y="202"/>
                        <a:pt x="261" y="190"/>
                      </a:cubicBezTo>
                      <a:cubicBezTo>
                        <a:pt x="261" y="22"/>
                        <a:pt x="261" y="22"/>
                        <a:pt x="261" y="22"/>
                      </a:cubicBezTo>
                      <a:cubicBezTo>
                        <a:pt x="261" y="10"/>
                        <a:pt x="251" y="0"/>
                        <a:pt x="239" y="0"/>
                      </a:cubicBezTo>
                      <a:close/>
                      <a:moveTo>
                        <a:pt x="179" y="230"/>
                      </a:moveTo>
                      <a:cubicBezTo>
                        <a:pt x="181" y="233"/>
                        <a:pt x="183" y="235"/>
                        <a:pt x="184" y="236"/>
                      </a:cubicBezTo>
                      <a:cubicBezTo>
                        <a:pt x="184" y="236"/>
                        <a:pt x="185" y="237"/>
                        <a:pt x="184" y="238"/>
                      </a:cubicBezTo>
                      <a:cubicBezTo>
                        <a:pt x="183" y="239"/>
                        <a:pt x="179" y="240"/>
                        <a:pt x="175" y="240"/>
                      </a:cubicBezTo>
                      <a:cubicBezTo>
                        <a:pt x="86" y="240"/>
                        <a:pt x="86" y="240"/>
                        <a:pt x="86" y="240"/>
                      </a:cubicBezTo>
                      <a:cubicBezTo>
                        <a:pt x="82" y="240"/>
                        <a:pt x="78" y="239"/>
                        <a:pt x="77" y="238"/>
                      </a:cubicBezTo>
                      <a:cubicBezTo>
                        <a:pt x="77" y="237"/>
                        <a:pt x="77" y="236"/>
                        <a:pt x="77" y="236"/>
                      </a:cubicBezTo>
                      <a:cubicBezTo>
                        <a:pt x="77" y="236"/>
                        <a:pt x="77" y="236"/>
                        <a:pt x="77" y="236"/>
                      </a:cubicBezTo>
                      <a:cubicBezTo>
                        <a:pt x="78" y="235"/>
                        <a:pt x="80" y="233"/>
                        <a:pt x="82" y="230"/>
                      </a:cubicBezTo>
                      <a:cubicBezTo>
                        <a:pt x="89" y="223"/>
                        <a:pt x="95" y="217"/>
                        <a:pt x="98" y="212"/>
                      </a:cubicBezTo>
                      <a:cubicBezTo>
                        <a:pt x="163" y="212"/>
                        <a:pt x="163" y="212"/>
                        <a:pt x="163" y="212"/>
                      </a:cubicBezTo>
                      <a:cubicBezTo>
                        <a:pt x="166" y="217"/>
                        <a:pt x="172" y="223"/>
                        <a:pt x="179" y="230"/>
                      </a:cubicBezTo>
                      <a:close/>
                      <a:moveTo>
                        <a:pt x="245" y="190"/>
                      </a:moveTo>
                      <a:cubicBezTo>
                        <a:pt x="245" y="193"/>
                        <a:pt x="242" y="196"/>
                        <a:pt x="239" y="196"/>
                      </a:cubicBezTo>
                      <a:cubicBezTo>
                        <a:pt x="22" y="196"/>
                        <a:pt x="22" y="196"/>
                        <a:pt x="22" y="196"/>
                      </a:cubicBezTo>
                      <a:cubicBezTo>
                        <a:pt x="19" y="196"/>
                        <a:pt x="16" y="193"/>
                        <a:pt x="16" y="190"/>
                      </a:cubicBezTo>
                      <a:cubicBezTo>
                        <a:pt x="16" y="22"/>
                        <a:pt x="16" y="22"/>
                        <a:pt x="16" y="22"/>
                      </a:cubicBezTo>
                      <a:cubicBezTo>
                        <a:pt x="16" y="19"/>
                        <a:pt x="19" y="16"/>
                        <a:pt x="22" y="16"/>
                      </a:cubicBezTo>
                      <a:cubicBezTo>
                        <a:pt x="239" y="16"/>
                        <a:pt x="239" y="16"/>
                        <a:pt x="239" y="16"/>
                      </a:cubicBezTo>
                      <a:cubicBezTo>
                        <a:pt x="242" y="16"/>
                        <a:pt x="245" y="19"/>
                        <a:pt x="245" y="22"/>
                      </a:cubicBezTo>
                      <a:lnTo>
                        <a:pt x="245" y="1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black"/>
                    </a:solidFill>
                    <a:effectLst/>
                    <a:uLnTx/>
                    <a:uFillTx/>
                    <a:latin typeface="Lato Light"/>
                    <a:ea typeface="+mn-ea"/>
                    <a:cs typeface="+mn-cs"/>
                  </a:endParaRPr>
                </a:p>
              </p:txBody>
            </p:sp>
            <p:sp>
              <p:nvSpPr>
                <p:cNvPr id="87" name="Freeform 25">
                  <a:extLst>
                    <a:ext uri="{FF2B5EF4-FFF2-40B4-BE49-F238E27FC236}">
                      <a16:creationId xmlns:a16="http://schemas.microsoft.com/office/drawing/2014/main" id="{64AAF2FF-F6B9-4E13-9E27-3C14208D3A96}"/>
                    </a:ext>
                  </a:extLst>
                </p:cNvPr>
                <p:cNvSpPr>
                  <a:spLocks noEditPoints="1"/>
                </p:cNvSpPr>
                <p:nvPr/>
              </p:nvSpPr>
              <p:spPr bwMode="auto">
                <a:xfrm>
                  <a:off x="7027749" y="2177835"/>
                  <a:ext cx="311164" cy="209221"/>
                </a:xfrm>
                <a:custGeom>
                  <a:avLst/>
                  <a:gdLst>
                    <a:gd name="T0" fmla="*/ 182 w 195"/>
                    <a:gd name="T1" fmla="*/ 0 h 131"/>
                    <a:gd name="T2" fmla="*/ 13 w 195"/>
                    <a:gd name="T3" fmla="*/ 0 h 131"/>
                    <a:gd name="T4" fmla="*/ 0 w 195"/>
                    <a:gd name="T5" fmla="*/ 14 h 131"/>
                    <a:gd name="T6" fmla="*/ 0 w 195"/>
                    <a:gd name="T7" fmla="*/ 117 h 131"/>
                    <a:gd name="T8" fmla="*/ 13 w 195"/>
                    <a:gd name="T9" fmla="*/ 131 h 131"/>
                    <a:gd name="T10" fmla="*/ 182 w 195"/>
                    <a:gd name="T11" fmla="*/ 131 h 131"/>
                    <a:gd name="T12" fmla="*/ 195 w 195"/>
                    <a:gd name="T13" fmla="*/ 117 h 131"/>
                    <a:gd name="T14" fmla="*/ 195 w 195"/>
                    <a:gd name="T15" fmla="*/ 14 h 131"/>
                    <a:gd name="T16" fmla="*/ 182 w 195"/>
                    <a:gd name="T17" fmla="*/ 0 h 131"/>
                    <a:gd name="T18" fmla="*/ 13 w 195"/>
                    <a:gd name="T19" fmla="*/ 9 h 131"/>
                    <a:gd name="T20" fmla="*/ 182 w 195"/>
                    <a:gd name="T21" fmla="*/ 9 h 131"/>
                    <a:gd name="T22" fmla="*/ 187 w 195"/>
                    <a:gd name="T23" fmla="*/ 14 h 131"/>
                    <a:gd name="T24" fmla="*/ 187 w 195"/>
                    <a:gd name="T25" fmla="*/ 48 h 131"/>
                    <a:gd name="T26" fmla="*/ 154 w 195"/>
                    <a:gd name="T27" fmla="*/ 85 h 131"/>
                    <a:gd name="T28" fmla="*/ 125 w 195"/>
                    <a:gd name="T29" fmla="*/ 47 h 131"/>
                    <a:gd name="T30" fmla="*/ 122 w 195"/>
                    <a:gd name="T31" fmla="*/ 45 h 131"/>
                    <a:gd name="T32" fmla="*/ 119 w 195"/>
                    <a:gd name="T33" fmla="*/ 47 h 131"/>
                    <a:gd name="T34" fmla="*/ 81 w 195"/>
                    <a:gd name="T35" fmla="*/ 100 h 131"/>
                    <a:gd name="T36" fmla="*/ 51 w 195"/>
                    <a:gd name="T37" fmla="*/ 71 h 131"/>
                    <a:gd name="T38" fmla="*/ 46 w 195"/>
                    <a:gd name="T39" fmla="*/ 71 h 131"/>
                    <a:gd name="T40" fmla="*/ 8 w 195"/>
                    <a:gd name="T41" fmla="*/ 105 h 131"/>
                    <a:gd name="T42" fmla="*/ 8 w 195"/>
                    <a:gd name="T43" fmla="*/ 14 h 131"/>
                    <a:gd name="T44" fmla="*/ 13 w 195"/>
                    <a:gd name="T45" fmla="*/ 9 h 131"/>
                    <a:gd name="T46" fmla="*/ 182 w 195"/>
                    <a:gd name="T47" fmla="*/ 123 h 131"/>
                    <a:gd name="T48" fmla="*/ 13 w 195"/>
                    <a:gd name="T49" fmla="*/ 123 h 131"/>
                    <a:gd name="T50" fmla="*/ 8 w 195"/>
                    <a:gd name="T51" fmla="*/ 117 h 131"/>
                    <a:gd name="T52" fmla="*/ 8 w 195"/>
                    <a:gd name="T53" fmla="*/ 116 h 131"/>
                    <a:gd name="T54" fmla="*/ 48 w 195"/>
                    <a:gd name="T55" fmla="*/ 79 h 131"/>
                    <a:gd name="T56" fmla="*/ 78 w 195"/>
                    <a:gd name="T57" fmla="*/ 109 h 131"/>
                    <a:gd name="T58" fmla="*/ 82 w 195"/>
                    <a:gd name="T59" fmla="*/ 110 h 131"/>
                    <a:gd name="T60" fmla="*/ 85 w 195"/>
                    <a:gd name="T61" fmla="*/ 109 h 131"/>
                    <a:gd name="T62" fmla="*/ 122 w 195"/>
                    <a:gd name="T63" fmla="*/ 56 h 131"/>
                    <a:gd name="T64" fmla="*/ 151 w 195"/>
                    <a:gd name="T65" fmla="*/ 94 h 131"/>
                    <a:gd name="T66" fmla="*/ 154 w 195"/>
                    <a:gd name="T67" fmla="*/ 95 h 131"/>
                    <a:gd name="T68" fmla="*/ 157 w 195"/>
                    <a:gd name="T69" fmla="*/ 94 h 131"/>
                    <a:gd name="T70" fmla="*/ 187 w 195"/>
                    <a:gd name="T71" fmla="*/ 60 h 131"/>
                    <a:gd name="T72" fmla="*/ 187 w 195"/>
                    <a:gd name="T73" fmla="*/ 117 h 131"/>
                    <a:gd name="T74" fmla="*/ 182 w 195"/>
                    <a:gd name="T75"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131">
                      <a:moveTo>
                        <a:pt x="182" y="0"/>
                      </a:moveTo>
                      <a:cubicBezTo>
                        <a:pt x="13" y="0"/>
                        <a:pt x="13" y="0"/>
                        <a:pt x="13" y="0"/>
                      </a:cubicBezTo>
                      <a:cubicBezTo>
                        <a:pt x="6" y="0"/>
                        <a:pt x="0" y="7"/>
                        <a:pt x="0" y="14"/>
                      </a:cubicBezTo>
                      <a:cubicBezTo>
                        <a:pt x="0" y="117"/>
                        <a:pt x="0" y="117"/>
                        <a:pt x="0" y="117"/>
                      </a:cubicBezTo>
                      <a:cubicBezTo>
                        <a:pt x="0" y="125"/>
                        <a:pt x="6" y="131"/>
                        <a:pt x="13" y="131"/>
                      </a:cubicBezTo>
                      <a:cubicBezTo>
                        <a:pt x="182" y="131"/>
                        <a:pt x="182" y="131"/>
                        <a:pt x="182" y="131"/>
                      </a:cubicBezTo>
                      <a:cubicBezTo>
                        <a:pt x="189" y="131"/>
                        <a:pt x="195" y="125"/>
                        <a:pt x="195" y="117"/>
                      </a:cubicBezTo>
                      <a:cubicBezTo>
                        <a:pt x="195" y="14"/>
                        <a:pt x="195" y="14"/>
                        <a:pt x="195" y="14"/>
                      </a:cubicBezTo>
                      <a:cubicBezTo>
                        <a:pt x="195" y="7"/>
                        <a:pt x="189" y="0"/>
                        <a:pt x="182" y="0"/>
                      </a:cubicBezTo>
                      <a:close/>
                      <a:moveTo>
                        <a:pt x="13" y="9"/>
                      </a:moveTo>
                      <a:cubicBezTo>
                        <a:pt x="182" y="9"/>
                        <a:pt x="182" y="9"/>
                        <a:pt x="182" y="9"/>
                      </a:cubicBezTo>
                      <a:cubicBezTo>
                        <a:pt x="185" y="9"/>
                        <a:pt x="187" y="11"/>
                        <a:pt x="187" y="14"/>
                      </a:cubicBezTo>
                      <a:cubicBezTo>
                        <a:pt x="187" y="48"/>
                        <a:pt x="187" y="48"/>
                        <a:pt x="187" y="48"/>
                      </a:cubicBezTo>
                      <a:cubicBezTo>
                        <a:pt x="154" y="85"/>
                        <a:pt x="154" y="85"/>
                        <a:pt x="154" y="85"/>
                      </a:cubicBezTo>
                      <a:cubicBezTo>
                        <a:pt x="125" y="47"/>
                        <a:pt x="125" y="47"/>
                        <a:pt x="125" y="47"/>
                      </a:cubicBezTo>
                      <a:cubicBezTo>
                        <a:pt x="124" y="46"/>
                        <a:pt x="123" y="45"/>
                        <a:pt x="122" y="45"/>
                      </a:cubicBezTo>
                      <a:cubicBezTo>
                        <a:pt x="121" y="45"/>
                        <a:pt x="119" y="46"/>
                        <a:pt x="119" y="47"/>
                      </a:cubicBezTo>
                      <a:cubicBezTo>
                        <a:pt x="81" y="100"/>
                        <a:pt x="81" y="100"/>
                        <a:pt x="81" y="100"/>
                      </a:cubicBezTo>
                      <a:cubicBezTo>
                        <a:pt x="51" y="71"/>
                        <a:pt x="51" y="71"/>
                        <a:pt x="51" y="71"/>
                      </a:cubicBezTo>
                      <a:cubicBezTo>
                        <a:pt x="50" y="69"/>
                        <a:pt x="47" y="69"/>
                        <a:pt x="46" y="71"/>
                      </a:cubicBezTo>
                      <a:cubicBezTo>
                        <a:pt x="8" y="105"/>
                        <a:pt x="8" y="105"/>
                        <a:pt x="8" y="105"/>
                      </a:cubicBezTo>
                      <a:cubicBezTo>
                        <a:pt x="8" y="14"/>
                        <a:pt x="8" y="14"/>
                        <a:pt x="8" y="14"/>
                      </a:cubicBezTo>
                      <a:cubicBezTo>
                        <a:pt x="8" y="11"/>
                        <a:pt x="10" y="9"/>
                        <a:pt x="13" y="9"/>
                      </a:cubicBezTo>
                      <a:close/>
                      <a:moveTo>
                        <a:pt x="182" y="123"/>
                      </a:moveTo>
                      <a:cubicBezTo>
                        <a:pt x="13" y="123"/>
                        <a:pt x="13" y="123"/>
                        <a:pt x="13" y="123"/>
                      </a:cubicBezTo>
                      <a:cubicBezTo>
                        <a:pt x="10" y="123"/>
                        <a:pt x="8" y="120"/>
                        <a:pt x="8" y="117"/>
                      </a:cubicBezTo>
                      <a:cubicBezTo>
                        <a:pt x="8" y="116"/>
                        <a:pt x="8" y="116"/>
                        <a:pt x="8" y="116"/>
                      </a:cubicBezTo>
                      <a:cubicBezTo>
                        <a:pt x="48" y="79"/>
                        <a:pt x="48" y="79"/>
                        <a:pt x="48" y="79"/>
                      </a:cubicBezTo>
                      <a:cubicBezTo>
                        <a:pt x="78" y="109"/>
                        <a:pt x="78" y="109"/>
                        <a:pt x="78" y="109"/>
                      </a:cubicBezTo>
                      <a:cubicBezTo>
                        <a:pt x="79" y="110"/>
                        <a:pt x="80" y="111"/>
                        <a:pt x="82" y="110"/>
                      </a:cubicBezTo>
                      <a:cubicBezTo>
                        <a:pt x="83" y="110"/>
                        <a:pt x="84" y="110"/>
                        <a:pt x="85" y="109"/>
                      </a:cubicBezTo>
                      <a:cubicBezTo>
                        <a:pt x="122" y="56"/>
                        <a:pt x="122" y="56"/>
                        <a:pt x="122" y="56"/>
                      </a:cubicBezTo>
                      <a:cubicBezTo>
                        <a:pt x="151" y="94"/>
                        <a:pt x="151" y="94"/>
                        <a:pt x="151" y="94"/>
                      </a:cubicBezTo>
                      <a:cubicBezTo>
                        <a:pt x="152" y="95"/>
                        <a:pt x="153" y="95"/>
                        <a:pt x="154" y="95"/>
                      </a:cubicBezTo>
                      <a:cubicBezTo>
                        <a:pt x="155" y="95"/>
                        <a:pt x="156" y="95"/>
                        <a:pt x="157" y="94"/>
                      </a:cubicBezTo>
                      <a:cubicBezTo>
                        <a:pt x="187" y="60"/>
                        <a:pt x="187" y="60"/>
                        <a:pt x="187" y="60"/>
                      </a:cubicBezTo>
                      <a:cubicBezTo>
                        <a:pt x="187" y="117"/>
                        <a:pt x="187" y="117"/>
                        <a:pt x="187" y="117"/>
                      </a:cubicBezTo>
                      <a:cubicBezTo>
                        <a:pt x="187" y="120"/>
                        <a:pt x="185" y="123"/>
                        <a:pt x="182" y="1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88" name="Freeform 26">
                  <a:extLst>
                    <a:ext uri="{FF2B5EF4-FFF2-40B4-BE49-F238E27FC236}">
                      <a16:creationId xmlns:a16="http://schemas.microsoft.com/office/drawing/2014/main" id="{A2DB9E24-7D6F-4CF0-B6B9-B60F67D0128F}"/>
                    </a:ext>
                  </a:extLst>
                </p:cNvPr>
                <p:cNvSpPr>
                  <a:spLocks noEditPoints="1"/>
                </p:cNvSpPr>
                <p:nvPr/>
              </p:nvSpPr>
              <p:spPr bwMode="auto">
                <a:xfrm>
                  <a:off x="7163675" y="2393052"/>
                  <a:ext cx="39312" cy="38646"/>
                </a:xfrm>
                <a:custGeom>
                  <a:avLst/>
                  <a:gdLst>
                    <a:gd name="T0" fmla="*/ 13 w 25"/>
                    <a:gd name="T1" fmla="*/ 0 h 24"/>
                    <a:gd name="T2" fmla="*/ 0 w 25"/>
                    <a:gd name="T3" fmla="*/ 12 h 24"/>
                    <a:gd name="T4" fmla="*/ 13 w 25"/>
                    <a:gd name="T5" fmla="*/ 24 h 24"/>
                    <a:gd name="T6" fmla="*/ 25 w 25"/>
                    <a:gd name="T7" fmla="*/ 12 h 24"/>
                    <a:gd name="T8" fmla="*/ 13 w 25"/>
                    <a:gd name="T9" fmla="*/ 0 h 24"/>
                    <a:gd name="T10" fmla="*/ 13 w 25"/>
                    <a:gd name="T11" fmla="*/ 16 h 24"/>
                    <a:gd name="T12" fmla="*/ 8 w 25"/>
                    <a:gd name="T13" fmla="*/ 12 h 24"/>
                    <a:gd name="T14" fmla="*/ 13 w 25"/>
                    <a:gd name="T15" fmla="*/ 8 h 24"/>
                    <a:gd name="T16" fmla="*/ 17 w 25"/>
                    <a:gd name="T17" fmla="*/ 12 h 24"/>
                    <a:gd name="T18" fmla="*/ 13 w 25"/>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4">
                      <a:moveTo>
                        <a:pt x="13" y="0"/>
                      </a:moveTo>
                      <a:cubicBezTo>
                        <a:pt x="6" y="0"/>
                        <a:pt x="0" y="5"/>
                        <a:pt x="0" y="12"/>
                      </a:cubicBezTo>
                      <a:cubicBezTo>
                        <a:pt x="0" y="19"/>
                        <a:pt x="6" y="24"/>
                        <a:pt x="13" y="24"/>
                      </a:cubicBezTo>
                      <a:cubicBezTo>
                        <a:pt x="19" y="24"/>
                        <a:pt x="25" y="19"/>
                        <a:pt x="25" y="12"/>
                      </a:cubicBezTo>
                      <a:cubicBezTo>
                        <a:pt x="25" y="5"/>
                        <a:pt x="19" y="0"/>
                        <a:pt x="13" y="0"/>
                      </a:cubicBezTo>
                      <a:close/>
                      <a:moveTo>
                        <a:pt x="13" y="16"/>
                      </a:moveTo>
                      <a:cubicBezTo>
                        <a:pt x="10" y="16"/>
                        <a:pt x="8" y="14"/>
                        <a:pt x="8" y="12"/>
                      </a:cubicBezTo>
                      <a:cubicBezTo>
                        <a:pt x="8" y="10"/>
                        <a:pt x="10" y="8"/>
                        <a:pt x="13" y="8"/>
                      </a:cubicBezTo>
                      <a:cubicBezTo>
                        <a:pt x="15" y="8"/>
                        <a:pt x="17" y="10"/>
                        <a:pt x="17" y="12"/>
                      </a:cubicBezTo>
                      <a:cubicBezTo>
                        <a:pt x="17" y="14"/>
                        <a:pt x="15" y="16"/>
                        <a:pt x="13"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grpSp>
      </p:grpSp>
      <p:grpSp>
        <p:nvGrpSpPr>
          <p:cNvPr id="8" name="Group 7">
            <a:extLst>
              <a:ext uri="{FF2B5EF4-FFF2-40B4-BE49-F238E27FC236}">
                <a16:creationId xmlns:a16="http://schemas.microsoft.com/office/drawing/2014/main" id="{49068971-54ED-4CB8-A4EE-8F767E79A8D1}"/>
              </a:ext>
            </a:extLst>
          </p:cNvPr>
          <p:cNvGrpSpPr/>
          <p:nvPr/>
        </p:nvGrpSpPr>
        <p:grpSpPr>
          <a:xfrm>
            <a:off x="6446171" y="4376958"/>
            <a:ext cx="5148270" cy="1494408"/>
            <a:chOff x="6446171" y="4376958"/>
            <a:chExt cx="5148270" cy="1494408"/>
          </a:xfrm>
        </p:grpSpPr>
        <p:sp>
          <p:nvSpPr>
            <p:cNvPr id="91" name="TextBox 90">
              <a:extLst>
                <a:ext uri="{FF2B5EF4-FFF2-40B4-BE49-F238E27FC236}">
                  <a16:creationId xmlns:a16="http://schemas.microsoft.com/office/drawing/2014/main" id="{B64F0558-56D4-493B-A2DD-D7935C259C5D}"/>
                </a:ext>
              </a:extLst>
            </p:cNvPr>
            <p:cNvSpPr txBox="1"/>
            <p:nvPr/>
          </p:nvSpPr>
          <p:spPr>
            <a:xfrm>
              <a:off x="8085976" y="4737712"/>
              <a:ext cx="3508465" cy="461665"/>
            </a:xfrm>
            <a:prstGeom prst="rect">
              <a:avLst/>
            </a:prstGeom>
            <a:noFill/>
          </p:spPr>
          <p:txBody>
            <a:bodyPr wrap="square" rtlCol="0">
              <a:spAutoFit/>
            </a:bodyPr>
            <a:lstStyle/>
            <a:p>
              <a:pPr algn="l">
                <a:spcBef>
                  <a:spcPts val="0"/>
                </a:spcBef>
              </a:pPr>
              <a:r>
                <a:rPr lang="en-US" sz="2400" b="1" dirty="0">
                  <a:solidFill>
                    <a:schemeClr val="tx1"/>
                  </a:solidFill>
                  <a:latin typeface="+mn-lt"/>
                </a:rPr>
                <a:t>Obtain meaningful results</a:t>
              </a:r>
            </a:p>
          </p:txBody>
        </p:sp>
        <p:sp>
          <p:nvSpPr>
            <p:cNvPr id="93" name="Flowchart: Process 92">
              <a:extLst>
                <a:ext uri="{FF2B5EF4-FFF2-40B4-BE49-F238E27FC236}">
                  <a16:creationId xmlns:a16="http://schemas.microsoft.com/office/drawing/2014/main" id="{058ABBBE-D31F-4D0D-8C14-2D47E0A51B3D}"/>
                </a:ext>
              </a:extLst>
            </p:cNvPr>
            <p:cNvSpPr/>
            <p:nvPr/>
          </p:nvSpPr>
          <p:spPr bwMode="auto">
            <a:xfrm>
              <a:off x="6446171" y="4376958"/>
              <a:ext cx="1494408" cy="1494408"/>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8" name="Shape 5178">
              <a:extLst>
                <a:ext uri="{FF2B5EF4-FFF2-40B4-BE49-F238E27FC236}">
                  <a16:creationId xmlns:a16="http://schemas.microsoft.com/office/drawing/2014/main" id="{7D4BD9F1-1838-4E3F-B93D-363728213F0D}"/>
                </a:ext>
              </a:extLst>
            </p:cNvPr>
            <p:cNvSpPr/>
            <p:nvPr/>
          </p:nvSpPr>
          <p:spPr>
            <a:xfrm>
              <a:off x="6860162" y="4662162"/>
              <a:ext cx="666427" cy="924000"/>
            </a:xfrm>
            <a:custGeom>
              <a:avLst/>
              <a:gdLst/>
              <a:ahLst/>
              <a:cxnLst/>
              <a:rect l="0" t="0" r="0" b="0"/>
              <a:pathLst>
                <a:path w="120000" h="120000" extrusionOk="0">
                  <a:moveTo>
                    <a:pt x="107191" y="13038"/>
                  </a:moveTo>
                  <a:lnTo>
                    <a:pt x="107191" y="13038"/>
                  </a:lnTo>
                  <a:cubicBezTo>
                    <a:pt x="95393" y="29939"/>
                    <a:pt x="95393" y="29939"/>
                    <a:pt x="95393" y="29939"/>
                  </a:cubicBezTo>
                  <a:cubicBezTo>
                    <a:pt x="23932" y="29939"/>
                    <a:pt x="23932" y="29939"/>
                    <a:pt x="23932" y="29939"/>
                  </a:cubicBezTo>
                  <a:cubicBezTo>
                    <a:pt x="12134" y="13038"/>
                    <a:pt x="12134" y="13038"/>
                    <a:pt x="12134" y="13038"/>
                  </a:cubicBezTo>
                  <a:cubicBezTo>
                    <a:pt x="5730" y="13038"/>
                    <a:pt x="0" y="17142"/>
                    <a:pt x="0" y="21488"/>
                  </a:cubicBezTo>
                  <a:cubicBezTo>
                    <a:pt x="0" y="111307"/>
                    <a:pt x="0" y="111307"/>
                    <a:pt x="0" y="111307"/>
                  </a:cubicBezTo>
                  <a:cubicBezTo>
                    <a:pt x="0" y="117585"/>
                    <a:pt x="5730" y="119758"/>
                    <a:pt x="12134" y="119758"/>
                  </a:cubicBezTo>
                  <a:cubicBezTo>
                    <a:pt x="107191" y="119758"/>
                    <a:pt x="107191" y="119758"/>
                    <a:pt x="107191" y="119758"/>
                  </a:cubicBezTo>
                  <a:cubicBezTo>
                    <a:pt x="113258" y="119758"/>
                    <a:pt x="119662" y="117585"/>
                    <a:pt x="119662" y="111307"/>
                  </a:cubicBezTo>
                  <a:cubicBezTo>
                    <a:pt x="119662" y="21488"/>
                    <a:pt x="119662" y="21488"/>
                    <a:pt x="119662" y="21488"/>
                  </a:cubicBezTo>
                  <a:cubicBezTo>
                    <a:pt x="119662" y="17142"/>
                    <a:pt x="113258" y="13038"/>
                    <a:pt x="107191" y="13038"/>
                  </a:cubicBezTo>
                  <a:close/>
                  <a:moveTo>
                    <a:pt x="89325" y="23661"/>
                  </a:moveTo>
                  <a:lnTo>
                    <a:pt x="89325" y="23661"/>
                  </a:lnTo>
                  <a:cubicBezTo>
                    <a:pt x="98426" y="13038"/>
                    <a:pt x="98426" y="13038"/>
                    <a:pt x="98426" y="13038"/>
                  </a:cubicBezTo>
                  <a:cubicBezTo>
                    <a:pt x="77528" y="13038"/>
                    <a:pt x="77528" y="13038"/>
                    <a:pt x="77528" y="13038"/>
                  </a:cubicBezTo>
                  <a:cubicBezTo>
                    <a:pt x="71460" y="0"/>
                    <a:pt x="71460" y="0"/>
                    <a:pt x="71460" y="0"/>
                  </a:cubicBezTo>
                  <a:cubicBezTo>
                    <a:pt x="44831" y="0"/>
                    <a:pt x="44831" y="0"/>
                    <a:pt x="44831" y="0"/>
                  </a:cubicBezTo>
                  <a:cubicBezTo>
                    <a:pt x="38764" y="13038"/>
                    <a:pt x="38764" y="13038"/>
                    <a:pt x="38764" y="13038"/>
                  </a:cubicBezTo>
                  <a:cubicBezTo>
                    <a:pt x="20561" y="13038"/>
                    <a:pt x="20561" y="13038"/>
                    <a:pt x="20561" y="13038"/>
                  </a:cubicBezTo>
                  <a:cubicBezTo>
                    <a:pt x="30000" y="23661"/>
                    <a:pt x="30000" y="23661"/>
                    <a:pt x="30000" y="23661"/>
                  </a:cubicBezTo>
                  <a:lnTo>
                    <a:pt x="89325" y="23661"/>
                  </a:lnTo>
                  <a:close/>
                </a:path>
              </a:pathLst>
            </a:custGeom>
            <a:solidFill>
              <a:schemeClr val="bg1"/>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ea typeface="Roboto"/>
                <a:cs typeface="Arial" panose="020B0604020202020204" pitchFamily="34" charset="0"/>
                <a:sym typeface="Roboto"/>
              </a:endParaRPr>
            </a:p>
          </p:txBody>
        </p:sp>
      </p:grpSp>
    </p:spTree>
    <p:extLst>
      <p:ext uri="{BB962C8B-B14F-4D97-AF65-F5344CB8AC3E}">
        <p14:creationId xmlns:p14="http://schemas.microsoft.com/office/powerpoint/2010/main" val="143143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Languages Can You use for Your Code?</a:t>
            </a:r>
          </a:p>
        </p:txBody>
      </p:sp>
      <p:sp>
        <p:nvSpPr>
          <p:cNvPr id="5" name="Content Placeholder 4"/>
          <p:cNvSpPr>
            <a:spLocks noGrp="1"/>
          </p:cNvSpPr>
          <p:nvPr>
            <p:ph idx="1"/>
          </p:nvPr>
        </p:nvSpPr>
        <p:spPr/>
        <p:txBody>
          <a:bodyPr>
            <a:normAutofit fontScale="92500" lnSpcReduction="20000"/>
          </a:bodyPr>
          <a:lstStyle/>
          <a:p>
            <a:r>
              <a:rPr lang="en-US" dirty="0"/>
              <a:t>Excel VBA</a:t>
            </a:r>
          </a:p>
          <a:p>
            <a:r>
              <a:rPr lang="en-US" dirty="0"/>
              <a:t>VB.net</a:t>
            </a:r>
          </a:p>
          <a:p>
            <a:r>
              <a:rPr lang="en-US" dirty="0"/>
              <a:t>C#</a:t>
            </a:r>
          </a:p>
          <a:p>
            <a:r>
              <a:rPr lang="en-US" dirty="0"/>
              <a:t>C/C++</a:t>
            </a:r>
          </a:p>
          <a:p>
            <a:r>
              <a:rPr lang="en-US" dirty="0"/>
              <a:t>Delphi, Free Pascal</a:t>
            </a:r>
          </a:p>
          <a:p>
            <a:r>
              <a:rPr lang="en-US" dirty="0"/>
              <a:t>MATLAB</a:t>
            </a:r>
          </a:p>
          <a:p>
            <a:r>
              <a:rPr lang="en-US" dirty="0">
                <a:solidFill>
                  <a:srgbClr val="FF0000"/>
                </a:solidFill>
              </a:rPr>
              <a:t>Python</a:t>
            </a:r>
          </a:p>
          <a:p>
            <a:r>
              <a:rPr lang="en-US" dirty="0"/>
              <a:t>Java</a:t>
            </a:r>
          </a:p>
          <a:p>
            <a:r>
              <a:rPr lang="en-US" dirty="0" err="1"/>
              <a:t>LabView</a:t>
            </a:r>
            <a:endParaRPr lang="en-US" dirty="0"/>
          </a:p>
          <a:p>
            <a:r>
              <a:rPr lang="en-US" dirty="0"/>
              <a:t>R</a:t>
            </a:r>
          </a:p>
          <a:p>
            <a:r>
              <a:rPr lang="en-US" dirty="0"/>
              <a:t>Fortran (for DLLs, with </a:t>
            </a:r>
            <a:r>
              <a:rPr lang="en-US" dirty="0" err="1"/>
              <a:t>DirectDLL</a:t>
            </a:r>
            <a:r>
              <a:rPr lang="en-US" dirty="0"/>
              <a:t>)</a:t>
            </a:r>
          </a:p>
          <a:p>
            <a:r>
              <a:rPr lang="en-US" dirty="0"/>
              <a:t>Julia (with </a:t>
            </a:r>
            <a:r>
              <a:rPr lang="en-US" dirty="0" err="1"/>
              <a:t>DirectDLL</a:t>
            </a:r>
            <a:r>
              <a:rPr lang="en-US" dirty="0"/>
              <a:t>)</a:t>
            </a:r>
          </a:p>
          <a:p>
            <a:endParaRPr lang="en-US" dirty="0"/>
          </a:p>
          <a:p>
            <a:endParaRPr lang="en-US" dirty="0"/>
          </a:p>
        </p:txBody>
      </p:sp>
      <p:grpSp>
        <p:nvGrpSpPr>
          <p:cNvPr id="7" name="Group 6">
            <a:extLst>
              <a:ext uri="{FF2B5EF4-FFF2-40B4-BE49-F238E27FC236}">
                <a16:creationId xmlns:a16="http://schemas.microsoft.com/office/drawing/2014/main" id="{9C251041-FC8B-49A6-903F-65A6CAD4E413}"/>
              </a:ext>
            </a:extLst>
          </p:cNvPr>
          <p:cNvGrpSpPr/>
          <p:nvPr/>
        </p:nvGrpSpPr>
        <p:grpSpPr>
          <a:xfrm>
            <a:off x="8636066" y="1005840"/>
            <a:ext cx="3190174" cy="5616948"/>
            <a:chOff x="6482818" y="894846"/>
            <a:chExt cx="3190174" cy="5616948"/>
          </a:xfrm>
        </p:grpSpPr>
        <p:pic>
          <p:nvPicPr>
            <p:cNvPr id="3" name="Picture 2">
              <a:extLst>
                <a:ext uri="{FF2B5EF4-FFF2-40B4-BE49-F238E27FC236}">
                  <a16:creationId xmlns:a16="http://schemas.microsoft.com/office/drawing/2014/main" id="{456A4D62-64CD-47FE-B93B-B10CAEA8DC75}"/>
                </a:ext>
              </a:extLst>
            </p:cNvPr>
            <p:cNvPicPr>
              <a:picLocks noChangeAspect="1"/>
            </p:cNvPicPr>
            <p:nvPr/>
          </p:nvPicPr>
          <p:blipFill>
            <a:blip r:embed="rId2"/>
            <a:stretch>
              <a:fillRect/>
            </a:stretch>
          </p:blipFill>
          <p:spPr>
            <a:xfrm>
              <a:off x="6482818" y="894846"/>
              <a:ext cx="3190174" cy="5616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0526A28-BE89-4016-9405-FCF57A8A020C}"/>
                </a:ext>
              </a:extLst>
            </p:cNvPr>
            <p:cNvSpPr txBox="1"/>
            <p:nvPr/>
          </p:nvSpPr>
          <p:spPr>
            <a:xfrm>
              <a:off x="9111620" y="1816056"/>
              <a:ext cx="561372" cy="369332"/>
            </a:xfrm>
            <a:prstGeom prst="rect">
              <a:avLst/>
            </a:prstGeom>
            <a:solidFill>
              <a:srgbClr val="FFFF00"/>
            </a:solidFill>
            <a:ln>
              <a:solidFill>
                <a:schemeClr val="tx1"/>
              </a:solidFill>
            </a:ln>
          </p:spPr>
          <p:txBody>
            <a:bodyPr wrap="none" rtlCol="0">
              <a:spAutoFit/>
            </a:bodyPr>
            <a:lstStyle/>
            <a:p>
              <a:pPr algn="l">
                <a:spcBef>
                  <a:spcPts val="0"/>
                </a:spcBef>
              </a:pPr>
              <a:r>
                <a:rPr lang="en-US" sz="1800" dirty="0">
                  <a:solidFill>
                    <a:schemeClr val="tx1"/>
                  </a:solidFill>
                  <a:latin typeface="+mn-lt"/>
                  <a:hlinkClick r:id="rId3"/>
                </a:rPr>
                <a:t>Link</a:t>
              </a:r>
              <a:endParaRPr lang="en-US" sz="1800" dirty="0">
                <a:solidFill>
                  <a:schemeClr val="tx1"/>
                </a:solidFill>
                <a:latin typeface="+mn-lt"/>
              </a:endParaRPr>
            </a:p>
          </p:txBody>
        </p:sp>
      </p:grpSp>
      <p:sp>
        <p:nvSpPr>
          <p:cNvPr id="8" name="Flowchart: Process 7">
            <a:extLst>
              <a:ext uri="{FF2B5EF4-FFF2-40B4-BE49-F238E27FC236}">
                <a16:creationId xmlns:a16="http://schemas.microsoft.com/office/drawing/2014/main" id="{001CF523-5F04-4837-AC0C-DED4A4C07FB6}"/>
              </a:ext>
            </a:extLst>
          </p:cNvPr>
          <p:cNvSpPr/>
          <p:nvPr/>
        </p:nvSpPr>
        <p:spPr bwMode="auto">
          <a:xfrm>
            <a:off x="4548610" y="2622297"/>
            <a:ext cx="2154470" cy="1501950"/>
          </a:xfrm>
          <a:prstGeom prst="flowChartProcess">
            <a:avLst/>
          </a:prstGeom>
          <a:solidFill>
            <a:schemeClr val="tx2">
              <a:lumMod val="60000"/>
              <a:lumOff val="40000"/>
            </a:schemeClr>
          </a:solidFill>
          <a:ln w="9525" cap="flat" cmpd="sng" algn="ctr">
            <a:noFill/>
            <a:prstDash val="solid"/>
            <a:round/>
            <a:headEnd type="none" w="med" len="med"/>
            <a:tailEnd type="none" w="med" len="med"/>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800" dirty="0">
                <a:solidFill>
                  <a:schemeClr val="tx1"/>
                </a:solidFill>
                <a:latin typeface="+mn-lt"/>
              </a:rPr>
              <a:t>Opportunity to use your preferred programming language</a:t>
            </a:r>
          </a:p>
        </p:txBody>
      </p:sp>
    </p:spTree>
    <p:extLst>
      <p:ext uri="{BB962C8B-B14F-4D97-AF65-F5344CB8AC3E}">
        <p14:creationId xmlns:p14="http://schemas.microsoft.com/office/powerpoint/2010/main" val="27186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EPRI 2022 Standard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DC480036-1230-3A44-BB88-22D05ABB0AA4}"/>
    </a:ext>
  </a:extLst>
</a:theme>
</file>

<file path=ppt/theme/theme2.xml><?xml version="1.0" encoding="utf-8"?>
<a:theme xmlns:a="http://schemas.openxmlformats.org/drawingml/2006/main" name="EPRI 2022 Standard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82D9B63E-E02E-9F4C-A267-D826F723C480}"/>
    </a:ext>
  </a:extLst>
</a:theme>
</file>

<file path=ppt/theme/theme3.xml><?xml version="1.0" encoding="utf-8"?>
<a:theme xmlns:a="http://schemas.openxmlformats.org/drawingml/2006/main" name="EPRI 50th Special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45E758D3-C03E-014B-8020-8758DB3C42A0}"/>
    </a:ext>
  </a:extLst>
</a:theme>
</file>

<file path=ppt/theme/theme4.xml><?xml version="1.0" encoding="utf-8"?>
<a:theme xmlns:a="http://schemas.openxmlformats.org/drawingml/2006/main" name="EPRI 50th Special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95F125AC-D9B7-1E44-91D2-34DC1EB8FE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 50th Anniversary Template</Template>
  <TotalTime>527</TotalTime>
  <Words>958</Words>
  <Application>Microsoft Office PowerPoint</Application>
  <PresentationFormat>Widescreen</PresentationFormat>
  <Paragraphs>152</Paragraphs>
  <Slides>31</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31</vt:i4>
      </vt:variant>
    </vt:vector>
  </HeadingPairs>
  <TitlesOfParts>
    <vt:vector size="42" baseType="lpstr">
      <vt:lpstr>Arial</vt:lpstr>
      <vt:lpstr>Calibri</vt:lpstr>
      <vt:lpstr>Calibri Light</vt:lpstr>
      <vt:lpstr>Century Gothic</vt:lpstr>
      <vt:lpstr>Lato Light</vt:lpstr>
      <vt:lpstr>Roboto</vt:lpstr>
      <vt:lpstr>Wingdings</vt:lpstr>
      <vt:lpstr>EPRI 2022 Standard Template - LIGHT</vt:lpstr>
      <vt:lpstr>EPRI 2022 Standard Template - DARK</vt:lpstr>
      <vt:lpstr>EPRI 50th Special Template - LIGHT</vt:lpstr>
      <vt:lpstr>EPRI 50th Special Template - DARK</vt:lpstr>
      <vt:lpstr>Training Resources and Demonstrations with Python</vt:lpstr>
      <vt:lpstr>Speaker</vt:lpstr>
      <vt:lpstr>Agenda</vt:lpstr>
      <vt:lpstr>Training Resources</vt:lpstr>
      <vt:lpstr>Virtual Trainings</vt:lpstr>
      <vt:lpstr>YouTube Resources</vt:lpstr>
      <vt:lpstr>Demonstrations with Python</vt:lpstr>
      <vt:lpstr>Why You Might Want to Write Some Code …</vt:lpstr>
      <vt:lpstr>What Languages Can You use for Your Code?</vt:lpstr>
      <vt:lpstr>OpenDSS Versions</vt:lpstr>
      <vt:lpstr>Python integration: py-dss-interface</vt:lpstr>
      <vt:lpstr>Example #1: Maximum Load Growth</vt:lpstr>
      <vt:lpstr>Study Objectives</vt:lpstr>
      <vt:lpstr>Python Script</vt:lpstr>
      <vt:lpstr>Results</vt:lpstr>
      <vt:lpstr>Example #2: Hosting Capacity Analysis</vt:lpstr>
      <vt:lpstr>What is Hosting Capacity?</vt:lpstr>
      <vt:lpstr>Feeder</vt:lpstr>
      <vt:lpstr>Study Objectives </vt:lpstr>
      <vt:lpstr>Simulation Part</vt:lpstr>
      <vt:lpstr>Process (process_hc.py)</vt:lpstr>
      <vt:lpstr>Process (process_hc.py)</vt:lpstr>
      <vt:lpstr>Process (process_hc.py)</vt:lpstr>
      <vt:lpstr>Process (process_hc.py)</vt:lpstr>
      <vt:lpstr>Process (process_hc.py)</vt:lpstr>
      <vt:lpstr>Process (process_hc.py)</vt:lpstr>
      <vt:lpstr>Process (process_hc.py)</vt:lpstr>
      <vt:lpstr>Data Analysis (data_analysis.py)</vt:lpstr>
      <vt:lpstr>Data Analysis (data_analysis.py)</vt:lpstr>
      <vt:lpstr>Thank you! Questions?</vt:lpstr>
      <vt:lpstr>PowerPoint Presentation</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GICharm: A System Level Analysis Tool for Geomagnetic Disturbance Related Harmonics</dc:title>
  <dc:subject>Version 3.0</dc:subject>
  <dc:creator>Ovalle, Andres</dc:creator>
  <cp:keywords/>
  <dc:description>© 2022 Electric Power Research Institute, Inc. All rights reserved.</dc:description>
  <cp:lastModifiedBy>Radatz, Paulo</cp:lastModifiedBy>
  <cp:revision>36</cp:revision>
  <dcterms:created xsi:type="dcterms:W3CDTF">2022-05-09T20:45:02Z</dcterms:created>
  <dcterms:modified xsi:type="dcterms:W3CDTF">2022-05-12T17:53:29Z</dcterms:modified>
  <cp:category/>
</cp:coreProperties>
</file>